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8"/>
  </p:notesMasterIdLst>
  <p:sldIdLst>
    <p:sldId id="279" r:id="rId5"/>
    <p:sldId id="276" r:id="rId6"/>
    <p:sldId id="277" r:id="rId7"/>
    <p:sldId id="278"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Lst>
  <p:sldSz cx="9144000" cy="5143500" type="screen16x9"/>
  <p:notesSz cx="6858000" cy="9144000"/>
  <p:embeddedFontLst>
    <p:embeddedFont>
      <p:font typeface="Comfortaa" panose="020B0604020202020204" charset="0"/>
      <p:regular r:id="rId29"/>
      <p:bold r:id="rId30"/>
    </p:embeddedFont>
    <p:embeddedFont>
      <p:font typeface="Comic Sans MS" panose="030F0702030302020204" pitchFamily="66" charset="0"/>
      <p:regular r:id="rId31"/>
      <p:bold r:id="rId32"/>
      <p:italic r:id="rId33"/>
      <p:boldItalic r:id="rId34"/>
    </p:embeddedFont>
    <p:embeddedFont>
      <p:font typeface="Impact" panose="020B0806030902050204" pitchFamily="34" charset="0"/>
      <p:regular r:id="rId35"/>
    </p:embeddedFont>
    <p:embeddedFont>
      <p:font typeface="Lobster" panose="020B0604020202020204" charset="0"/>
      <p:regular r:id="rId36"/>
    </p:embeddedFont>
    <p:embeddedFont>
      <p:font typeface="Lora" panose="020B0604020202020204" charset="0"/>
      <p:regular r:id="rId37"/>
      <p:bold r:id="rId38"/>
      <p:italic r:id="rId39"/>
      <p:boldItalic r:id="rId40"/>
    </p:embeddedFont>
    <p:embeddedFont>
      <p:font typeface="Montserrat" panose="020B0604020202020204" charset="0"/>
      <p:regular r:id="rId41"/>
      <p:bold r:id="rId42"/>
      <p:italic r:id="rId43"/>
      <p:boldItalic r:id="rId44"/>
    </p:embeddedFont>
    <p:embeddedFont>
      <p:font typeface="Nunito" panose="020B0604020202020204" charset="0"/>
      <p:regular r:id="rId45"/>
      <p:bold r:id="rId46"/>
      <p:italic r:id="rId47"/>
      <p:boldItalic r:id="rId48"/>
    </p:embeddedFont>
    <p:embeddedFont>
      <p:font typeface="Roboto" panose="020B0604020202020204" charset="0"/>
      <p:regular r:id="rId49"/>
      <p:bold r:id="rId50"/>
      <p:italic r:id="rId51"/>
      <p:boldItalic r:id="rId52"/>
    </p:embeddedFont>
    <p:embeddedFont>
      <p:font typeface="Verdana" panose="020B060403050404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100" d="100"/>
          <a:sy n="100" d="100"/>
        </p:scale>
        <p:origin x="316"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8" Type="http://schemas.openxmlformats.org/officeDocument/2006/relationships/slide" Target="slides/slide4.xml"/><Relationship Id="rId51" Type="http://schemas.openxmlformats.org/officeDocument/2006/relationships/font" Target="fonts/font2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3.fntdata"/><Relationship Id="rId54" Type="http://schemas.openxmlformats.org/officeDocument/2006/relationships/font" Target="fonts/font2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906252464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906252464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906252464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906252464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906252464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906252464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9062524643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9062524643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062524643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06252464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906252464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906252464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906252464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906252464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906252464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906252464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906252464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906252464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906252464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906252464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06252464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906252464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906252464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906252464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06252464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06252464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906252464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906252464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06252464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06252464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06252464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06252464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06252464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906252464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06252464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06252464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tinyurl.com/y3tqo7e9"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hyperlink" Target="https://app.nearpod.com/presentation?pin=CBSQH"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hyperlink" Target="https://flipgrid.com/a0f3b98a"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7.jpg"/><Relationship Id="rId7"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slide" Target="slide16.xml"/><Relationship Id="rId5" Type="http://schemas.openxmlformats.org/officeDocument/2006/relationships/image" Target="../media/image23.jpg"/><Relationship Id="rId4" Type="http://schemas.openxmlformats.org/officeDocument/2006/relationships/image" Target="../media/image7.png"/><Relationship Id="rId9"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hyperlink" Target="https://tinyurl.com/yxmcbjzu"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hyperlink" Target="https://create.kahoot.it/share/enter-kahoot-title/20f8f441-1b32-424d-a5d8-ac94a021a42f"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hyperlink" Target="https://kahoot.it/challenge/0887275?challenge-id=3498799b-68bf-4e65-a1cf-0eb9b64a80f2_1597777631927"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17.jpg"/><Relationship Id="rId7"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23.jpg"/><Relationship Id="rId10" Type="http://schemas.openxmlformats.org/officeDocument/2006/relationships/image" Target="../media/image27.jpg"/><Relationship Id="rId4" Type="http://schemas.openxmlformats.org/officeDocument/2006/relationships/image" Target="../media/image7.png"/><Relationship Id="rId9"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8.jpg"/><Relationship Id="rId5" Type="http://schemas.openxmlformats.org/officeDocument/2006/relationships/image" Target="../media/image23.jp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5.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29.jp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6.jp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27.jp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hyperlink" Target="https://quizizz.com/join?gc=60387328" TargetMode="External"/><Relationship Id="rId5" Type="http://schemas.openxmlformats.org/officeDocument/2006/relationships/image" Target="../media/image1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RPtAt1ZUXw8&amp;t=12s"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tinyurl.com/y4rh4s8o"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8.xml"/><Relationship Id="rId18" Type="http://schemas.openxmlformats.org/officeDocument/2006/relationships/image" Target="../media/image12.png"/><Relationship Id="rId26" Type="http://schemas.openxmlformats.org/officeDocument/2006/relationships/image" Target="../media/image16.png"/><Relationship Id="rId3" Type="http://schemas.openxmlformats.org/officeDocument/2006/relationships/image" Target="../media/image3.jpg"/><Relationship Id="rId21"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slide" Target="slide10.xml"/><Relationship Id="rId20" Type="http://schemas.openxmlformats.org/officeDocument/2006/relationships/slide" Target="slide17.xml"/><Relationship Id="rId1" Type="http://schemas.openxmlformats.org/officeDocument/2006/relationships/slideLayout" Target="../slideLayouts/slideLayout11.xml"/><Relationship Id="rId6" Type="http://schemas.openxmlformats.org/officeDocument/2006/relationships/image" Target="../media/image5.jpg"/><Relationship Id="rId11" Type="http://schemas.openxmlformats.org/officeDocument/2006/relationships/slide" Target="slide7.xml"/><Relationship Id="rId24" Type="http://schemas.openxmlformats.org/officeDocument/2006/relationships/slide" Target="slide23.xml"/><Relationship Id="rId5" Type="http://schemas.openxmlformats.org/officeDocument/2006/relationships/slide" Target="slide5.xml"/><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image" Target="../media/image8.png"/><Relationship Id="rId19" Type="http://schemas.openxmlformats.org/officeDocument/2006/relationships/slide" Target="slide11.xml"/><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slide" Target="slide9.xml"/><Relationship Id="rId22" Type="http://schemas.openxmlformats.org/officeDocument/2006/relationships/slide" Target="slide12.xml"/><Relationship Id="rId27" Type="http://schemas.openxmlformats.org/officeDocument/2006/relationships/slide" Target="slide1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hyperlink" Target="https://padlet.com/karla_stuber/cqz4sauiwqilivu4" TargetMode="External"/><Relationship Id="rId4" Type="http://schemas.openxmlformats.org/officeDocument/2006/relationships/hyperlink" Target="https://www.how-to-study.com/learning-style-assessme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hyperlink" Target="https://forms.office.com/Pages/ResponsePage.aspx?id=-x3OL5-ROEmquMR_D8kYLetIQDetj01IlCbwO-T9YBlURUNBREJSUTZaNFg1SzVWVzlPTUo2UUNPVS4u" TargetMode="External"/><Relationship Id="rId4" Type="http://schemas.openxmlformats.org/officeDocument/2006/relationships/hyperlink" Target="https://cobbk12org-my.sharepoint.com/:w:/g/personal/demetra_louifaite_cobbk12_org/EVVvuw8B6fpCimt_P-7rIl4B6_teGxkzKjdKUHs-kElvpA?e=NNnkL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hyperlink" Target="https://forms.office.com/Pages/ResponsePage.aspx?id=-x3OL5-ROEmquMR_D8kYLetIQDetj01IlCbwO-T9YBlUQ0QyQkRVNzhUM1pFS09TVzVSM01MS0wwTi4u"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hyperlink" Target="https://docs.google.com/presentation/d/1wEeun0FntEEGNkO-_LndCYKrz_4jIRPDlJD8BLr9KKg/edit?usp=sharing" TargetMode="External"/><Relationship Id="rId4" Type="http://schemas.openxmlformats.org/officeDocument/2006/relationships/hyperlink" Target="https://cobbk12org-my.sharepoint.com/:w:/g/personal/karla_stuber_cobbk12_org/EfWNX7ZYouVFmo0QH4RWoH4BQWwxafoRYrsBtLq2cjzVNA?e=HzNek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758B2-8AAF-4896-8074-6A3979CC5ECE}"/>
              </a:ext>
            </a:extLst>
          </p:cNvPr>
          <p:cNvSpPr>
            <a:spLocks noGrp="1"/>
          </p:cNvSpPr>
          <p:nvPr>
            <p:ph type="title"/>
          </p:nvPr>
        </p:nvSpPr>
        <p:spPr/>
        <p:txBody>
          <a:bodyPr/>
          <a:lstStyle/>
          <a:p>
            <a:r>
              <a:rPr lang="en-US" dirty="0"/>
              <a:t>PADLET ACTIVITY- 5 MINUTES- Once the music stops we will begin</a:t>
            </a:r>
          </a:p>
        </p:txBody>
      </p:sp>
      <p:sp>
        <p:nvSpPr>
          <p:cNvPr id="3" name="Text Placeholder 2">
            <a:extLst>
              <a:ext uri="{FF2B5EF4-FFF2-40B4-BE49-F238E27FC236}">
                <a16:creationId xmlns:a16="http://schemas.microsoft.com/office/drawing/2014/main" id="{6736D636-1F7D-4322-B8FB-05E26AEB7060}"/>
              </a:ext>
            </a:extLst>
          </p:cNvPr>
          <p:cNvSpPr>
            <a:spLocks noGrp="1"/>
          </p:cNvSpPr>
          <p:nvPr>
            <p:ph type="body" idx="1"/>
          </p:nvPr>
        </p:nvSpPr>
        <p:spPr/>
        <p:txBody>
          <a:bodyPr/>
          <a:lstStyle/>
          <a:p>
            <a:r>
              <a:rPr lang="en-US" dirty="0"/>
              <a:t>GO TO MRS LOUIFAITES PADLET AND READ HER 2 TRUTHS AND A LIE ABOUT HER. </a:t>
            </a:r>
          </a:p>
          <a:p>
            <a:r>
              <a:rPr lang="en-US" dirty="0"/>
              <a:t>CREATE YOUR OWN TWO TRUTHS AND  A LIE ABOUT YOURSELF ON THE PADLET. YOU MAY TAKE A PICTURE WITH YOUR CAMERA AND UPLOAD IT TO </a:t>
            </a:r>
            <a:r>
              <a:rPr lang="en-US"/>
              <a:t>YOUR RESPOND( </a:t>
            </a:r>
            <a:r>
              <a:rPr lang="en-US" dirty="0"/>
              <a:t>This helps you become comfortable </a:t>
            </a:r>
            <a:r>
              <a:rPr lang="en-US"/>
              <a:t>with technology tools)</a:t>
            </a:r>
            <a:endParaRPr lang="en-US" dirty="0"/>
          </a:p>
          <a:p>
            <a:pPr marL="114300" indent="0">
              <a:buNone/>
            </a:pPr>
            <a:r>
              <a:rPr lang="en-US" dirty="0"/>
              <a:t>You can access the link to the </a:t>
            </a:r>
            <a:r>
              <a:rPr lang="en-US" dirty="0" err="1"/>
              <a:t>padlet</a:t>
            </a:r>
            <a:r>
              <a:rPr lang="en-US" dirty="0"/>
              <a:t> 2 ways:</a:t>
            </a:r>
          </a:p>
          <a:p>
            <a:pPr marL="114300" indent="0">
              <a:buNone/>
            </a:pPr>
            <a:r>
              <a:rPr lang="en-US" dirty="0">
                <a:hlinkClick r:id="rId2"/>
              </a:rPr>
              <a:t>https://tinyurl.com/y3tqo7e9</a:t>
            </a:r>
            <a:endParaRPr lang="en-US" dirty="0"/>
          </a:p>
          <a:p>
            <a:pPr marL="114300" indent="0">
              <a:buNone/>
            </a:pPr>
            <a:r>
              <a:rPr lang="en-US" dirty="0"/>
              <a:t>Or locating the link on your Digital Learning Session Resources</a:t>
            </a:r>
          </a:p>
        </p:txBody>
      </p:sp>
    </p:spTree>
    <p:extLst>
      <p:ext uri="{BB962C8B-B14F-4D97-AF65-F5344CB8AC3E}">
        <p14:creationId xmlns:p14="http://schemas.microsoft.com/office/powerpoint/2010/main" val="2979126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pic>
        <p:nvPicPr>
          <p:cNvPr id="140" name="Google Shape;140;p18">
            <a:hlinkClick r:id="" action="ppaction://hlinkshowjump?jump=firstslide"/>
          </p:cNvPr>
          <p:cNvPicPr preferRelativeResize="0"/>
          <p:nvPr/>
        </p:nvPicPr>
        <p:blipFill>
          <a:blip r:embed="rId4">
            <a:alphaModFix/>
          </a:blip>
          <a:stretch>
            <a:fillRect/>
          </a:stretch>
        </p:blipFill>
        <p:spPr>
          <a:xfrm>
            <a:off x="155975" y="3923350"/>
            <a:ext cx="1102350" cy="1102350"/>
          </a:xfrm>
          <a:prstGeom prst="rect">
            <a:avLst/>
          </a:prstGeom>
          <a:noFill/>
          <a:ln>
            <a:noFill/>
          </a:ln>
        </p:spPr>
      </p:pic>
      <p:sp>
        <p:nvSpPr>
          <p:cNvPr id="141" name="Google Shape;141;p18"/>
          <p:cNvSpPr txBox="1"/>
          <p:nvPr/>
        </p:nvSpPr>
        <p:spPr>
          <a:xfrm>
            <a:off x="3721600" y="1520800"/>
            <a:ext cx="4920900" cy="32889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100" dirty="0">
                <a:latin typeface="Roboto"/>
                <a:ea typeface="Roboto"/>
                <a:cs typeface="Roboto"/>
                <a:sym typeface="Roboto"/>
              </a:rPr>
              <a:t>In our new world of online learning, it is important to be a successful and smart digital citizen. We want you to think about how and why it is important to communicate appropriately in our online world. </a:t>
            </a:r>
            <a:endParaRPr sz="2100" dirty="0">
              <a:latin typeface="Roboto"/>
              <a:ea typeface="Roboto"/>
              <a:cs typeface="Roboto"/>
              <a:sym typeface="Roboto"/>
            </a:endParaRPr>
          </a:p>
          <a:p>
            <a:pPr marL="0" lvl="0" indent="0" algn="l" rtl="0">
              <a:lnSpc>
                <a:spcPct val="115000"/>
              </a:lnSpc>
              <a:spcBef>
                <a:spcPts val="0"/>
              </a:spcBef>
              <a:spcAft>
                <a:spcPts val="0"/>
              </a:spcAft>
              <a:buNone/>
            </a:pPr>
            <a:r>
              <a:rPr lang="en" sz="2100" u="sng" dirty="0">
                <a:solidFill>
                  <a:schemeClr val="hlink"/>
                </a:solidFill>
                <a:latin typeface="Roboto"/>
                <a:ea typeface="Roboto"/>
                <a:cs typeface="Roboto"/>
                <a:sym typeface="Roboto"/>
                <a:hlinkClick r:id="rId5"/>
              </a:rPr>
              <a:t>Complete the Nearpod lesson on Digital Life 101</a:t>
            </a:r>
            <a:r>
              <a:rPr lang="en" sz="2100" dirty="0">
                <a:latin typeface="Roboto"/>
                <a:ea typeface="Roboto"/>
                <a:cs typeface="Roboto"/>
                <a:sym typeface="Roboto"/>
              </a:rPr>
              <a:t>. </a:t>
            </a:r>
            <a:r>
              <a:rPr lang="en" sz="2000" dirty="0">
                <a:latin typeface="Roboto"/>
                <a:ea typeface="Roboto"/>
                <a:cs typeface="Roboto"/>
                <a:sym typeface="Roboto"/>
              </a:rPr>
              <a:t>(Nearpod Code </a:t>
            </a:r>
            <a:r>
              <a:rPr lang="en-US" sz="2000" dirty="0">
                <a:latin typeface="Roboto"/>
                <a:ea typeface="Roboto"/>
                <a:cs typeface="Roboto"/>
                <a:sym typeface="Roboto"/>
              </a:rPr>
              <a:t>if needed</a:t>
            </a:r>
            <a:r>
              <a:rPr lang="en" sz="2000" dirty="0">
                <a:latin typeface="Roboto"/>
                <a:ea typeface="Roboto"/>
                <a:cs typeface="Roboto"/>
                <a:sym typeface="Roboto"/>
              </a:rPr>
              <a:t>:( </a:t>
            </a:r>
            <a:r>
              <a:rPr lang="en-US" sz="2000" dirty="0">
                <a:latin typeface="Roboto"/>
                <a:ea typeface="Roboto"/>
                <a:cs typeface="Roboto"/>
                <a:sym typeface="Roboto"/>
              </a:rPr>
              <a:t>CBSQH</a:t>
            </a:r>
            <a:r>
              <a:rPr lang="en" sz="2000" dirty="0">
                <a:latin typeface="Roboto"/>
                <a:ea typeface="Roboto"/>
                <a:cs typeface="Roboto"/>
                <a:sym typeface="Roboto"/>
              </a:rPr>
              <a:t>)</a:t>
            </a:r>
            <a:endParaRPr sz="2000" dirty="0">
              <a:latin typeface="Roboto"/>
              <a:ea typeface="Roboto"/>
              <a:cs typeface="Roboto"/>
              <a:sym typeface="Roboto"/>
            </a:endParaRPr>
          </a:p>
        </p:txBody>
      </p:sp>
      <p:sp>
        <p:nvSpPr>
          <p:cNvPr id="142" name="Google Shape;142;p18"/>
          <p:cNvSpPr txBox="1"/>
          <p:nvPr/>
        </p:nvSpPr>
        <p:spPr>
          <a:xfrm>
            <a:off x="4982775" y="816025"/>
            <a:ext cx="3363000" cy="70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b="1">
                <a:latin typeface="Montserrat"/>
                <a:ea typeface="Montserrat"/>
                <a:cs typeface="Montserrat"/>
                <a:sym typeface="Montserrat"/>
              </a:rPr>
              <a:t>Directions: </a:t>
            </a:r>
            <a:endParaRPr sz="3300" b="1">
              <a:latin typeface="Montserrat"/>
              <a:ea typeface="Montserrat"/>
              <a:cs typeface="Montserrat"/>
              <a:sym typeface="Montserrat"/>
            </a:endParaRPr>
          </a:p>
        </p:txBody>
      </p:sp>
      <p:pic>
        <p:nvPicPr>
          <p:cNvPr id="143" name="Google Shape;143;p18"/>
          <p:cNvPicPr preferRelativeResize="0"/>
          <p:nvPr/>
        </p:nvPicPr>
        <p:blipFill>
          <a:blip r:embed="rId6">
            <a:alphaModFix/>
          </a:blip>
          <a:stretch>
            <a:fillRect/>
          </a:stretch>
        </p:blipFill>
        <p:spPr>
          <a:xfrm>
            <a:off x="-627375" y="458876"/>
            <a:ext cx="4011650" cy="2778900"/>
          </a:xfrm>
          <a:prstGeom prst="rect">
            <a:avLst/>
          </a:prstGeom>
          <a:noFill/>
          <a:ln>
            <a:noFill/>
          </a:ln>
        </p:spPr>
      </p:pic>
      <p:sp>
        <p:nvSpPr>
          <p:cNvPr id="144" name="Google Shape;144;p18"/>
          <p:cNvSpPr txBox="1"/>
          <p:nvPr/>
        </p:nvSpPr>
        <p:spPr>
          <a:xfrm rot="-1877526">
            <a:off x="296626" y="1110521"/>
            <a:ext cx="2163645" cy="147559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Montserrat"/>
                <a:ea typeface="Montserrat"/>
                <a:cs typeface="Montserrat"/>
                <a:sym typeface="Montserrat"/>
              </a:rPr>
              <a:t>What’s in your toolbox?</a:t>
            </a:r>
            <a:endParaRPr sz="2400" b="1">
              <a:solidFill>
                <a:srgbClr val="FFFFFF"/>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pic>
        <p:nvPicPr>
          <p:cNvPr id="149" name="Google Shape;149;p19">
            <a:hlinkClick r:id="" action="ppaction://hlinkshowjump?jump=firstslide"/>
          </p:cNvPr>
          <p:cNvPicPr preferRelativeResize="0"/>
          <p:nvPr/>
        </p:nvPicPr>
        <p:blipFill>
          <a:blip r:embed="rId4">
            <a:alphaModFix/>
          </a:blip>
          <a:stretch>
            <a:fillRect/>
          </a:stretch>
        </p:blipFill>
        <p:spPr>
          <a:xfrm>
            <a:off x="155975" y="3923350"/>
            <a:ext cx="1102350" cy="1102350"/>
          </a:xfrm>
          <a:prstGeom prst="rect">
            <a:avLst/>
          </a:prstGeom>
          <a:noFill/>
          <a:ln>
            <a:noFill/>
          </a:ln>
        </p:spPr>
      </p:pic>
      <p:sp>
        <p:nvSpPr>
          <p:cNvPr id="150" name="Google Shape;150;p19"/>
          <p:cNvSpPr txBox="1"/>
          <p:nvPr/>
        </p:nvSpPr>
        <p:spPr>
          <a:xfrm>
            <a:off x="3128150" y="1285875"/>
            <a:ext cx="5811000" cy="36969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dirty="0">
                <a:latin typeface="Verdana"/>
                <a:ea typeface="Verdana"/>
                <a:cs typeface="Verdana"/>
                <a:sym typeface="Verdana"/>
              </a:rPr>
              <a:t>What interests you or fascinates you about science? So many areas of life relate to science that many of us don’t even think of. If you were given the opportunity to really explore a topic what would it be? Underwater creatures? Diseases? Computers? Natural Disasters? Car engines? Medicine?  All these things relate to science and so many, many more. </a:t>
            </a:r>
            <a:endParaRPr sz="1500" dirty="0">
              <a:latin typeface="Verdana"/>
              <a:ea typeface="Verdana"/>
              <a:cs typeface="Verdana"/>
              <a:sym typeface="Verdana"/>
            </a:endParaRPr>
          </a:p>
          <a:p>
            <a:pPr marL="0" lvl="0" indent="0" algn="l" rtl="0">
              <a:lnSpc>
                <a:spcPct val="115000"/>
              </a:lnSpc>
              <a:spcBef>
                <a:spcPts val="0"/>
              </a:spcBef>
              <a:spcAft>
                <a:spcPts val="0"/>
              </a:spcAft>
              <a:buNone/>
            </a:pPr>
            <a:endParaRPr sz="1500" dirty="0">
              <a:latin typeface="Verdana"/>
              <a:ea typeface="Verdana"/>
              <a:cs typeface="Verdana"/>
              <a:sym typeface="Verdana"/>
            </a:endParaRPr>
          </a:p>
          <a:p>
            <a:pPr marL="0" lvl="0" indent="0" algn="l" rtl="0">
              <a:lnSpc>
                <a:spcPct val="115000"/>
              </a:lnSpc>
              <a:spcBef>
                <a:spcPts val="0"/>
              </a:spcBef>
              <a:spcAft>
                <a:spcPts val="0"/>
              </a:spcAft>
              <a:buNone/>
            </a:pPr>
            <a:r>
              <a:rPr lang="en" sz="1500" u="sng" dirty="0">
                <a:solidFill>
                  <a:schemeClr val="hlink"/>
                </a:solidFill>
                <a:latin typeface="Verdana"/>
                <a:ea typeface="Verdana"/>
                <a:cs typeface="Verdana"/>
                <a:sym typeface="Verdana"/>
                <a:hlinkClick r:id="rId5"/>
              </a:rPr>
              <a:t>Make a short Flipgrid video telling your teacher 3 things in science that really interest you. </a:t>
            </a:r>
            <a:endParaRPr sz="1500" dirty="0">
              <a:latin typeface="Verdana"/>
              <a:ea typeface="Verdana"/>
              <a:cs typeface="Verdana"/>
              <a:sym typeface="Verdana"/>
            </a:endParaRPr>
          </a:p>
          <a:p>
            <a:pPr marL="0" lvl="0" indent="0" algn="l" rtl="0">
              <a:lnSpc>
                <a:spcPct val="115000"/>
              </a:lnSpc>
              <a:spcBef>
                <a:spcPts val="0"/>
              </a:spcBef>
              <a:spcAft>
                <a:spcPts val="0"/>
              </a:spcAft>
              <a:buNone/>
            </a:pPr>
            <a:endParaRPr sz="1500" dirty="0">
              <a:latin typeface="Verdana"/>
              <a:ea typeface="Verdana"/>
              <a:cs typeface="Verdana"/>
              <a:sym typeface="Verdana"/>
            </a:endParaRPr>
          </a:p>
          <a:p>
            <a:pPr marL="0" lvl="0" indent="0" algn="l" rtl="0">
              <a:lnSpc>
                <a:spcPct val="115000"/>
              </a:lnSpc>
              <a:spcBef>
                <a:spcPts val="0"/>
              </a:spcBef>
              <a:spcAft>
                <a:spcPts val="0"/>
              </a:spcAft>
              <a:buNone/>
            </a:pPr>
            <a:r>
              <a:rPr lang="en" sz="1500" dirty="0">
                <a:latin typeface="Verdana"/>
                <a:ea typeface="Verdana"/>
                <a:cs typeface="Verdana"/>
                <a:sym typeface="Verdana"/>
              </a:rPr>
              <a:t>Be sure to include your name, and at least 3 things or topics you are interested in. We can’t wait to hear. </a:t>
            </a:r>
            <a:endParaRPr sz="1500" dirty="0">
              <a:latin typeface="Verdana"/>
              <a:ea typeface="Verdana"/>
              <a:cs typeface="Verdana"/>
              <a:sym typeface="Verdana"/>
            </a:endParaRPr>
          </a:p>
        </p:txBody>
      </p:sp>
      <p:pic>
        <p:nvPicPr>
          <p:cNvPr id="151" name="Google Shape;151;p19"/>
          <p:cNvPicPr preferRelativeResize="0"/>
          <p:nvPr/>
        </p:nvPicPr>
        <p:blipFill>
          <a:blip r:embed="rId6">
            <a:alphaModFix/>
          </a:blip>
          <a:stretch>
            <a:fillRect/>
          </a:stretch>
        </p:blipFill>
        <p:spPr>
          <a:xfrm>
            <a:off x="462850" y="910975"/>
            <a:ext cx="1933724" cy="2309651"/>
          </a:xfrm>
          <a:prstGeom prst="rect">
            <a:avLst/>
          </a:prstGeom>
          <a:noFill/>
          <a:ln>
            <a:noFill/>
          </a:ln>
        </p:spPr>
      </p:pic>
      <p:sp>
        <p:nvSpPr>
          <p:cNvPr id="152" name="Google Shape;152;p19"/>
          <p:cNvSpPr txBox="1"/>
          <p:nvPr/>
        </p:nvSpPr>
        <p:spPr>
          <a:xfrm rot="-1086154">
            <a:off x="925064" y="1786810"/>
            <a:ext cx="1569908" cy="156990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latin typeface="Verdana"/>
                <a:ea typeface="Verdana"/>
                <a:cs typeface="Verdana"/>
                <a:sym typeface="Verdana"/>
              </a:rPr>
              <a:t>Science </a:t>
            </a:r>
            <a:endParaRPr sz="1900" b="1">
              <a:latin typeface="Verdana"/>
              <a:ea typeface="Verdana"/>
              <a:cs typeface="Verdana"/>
              <a:sym typeface="Verdana"/>
            </a:endParaRPr>
          </a:p>
          <a:p>
            <a:pPr marL="0" lvl="0" indent="0" algn="l" rtl="0">
              <a:spcBef>
                <a:spcPts val="0"/>
              </a:spcBef>
              <a:spcAft>
                <a:spcPts val="0"/>
              </a:spcAft>
              <a:buNone/>
            </a:pPr>
            <a:r>
              <a:rPr lang="en" sz="1900" b="1">
                <a:latin typeface="Verdana"/>
                <a:ea typeface="Verdana"/>
                <a:cs typeface="Verdana"/>
                <a:sym typeface="Verdana"/>
              </a:rPr>
              <a:t>Interests</a:t>
            </a:r>
            <a:endParaRPr sz="1900" b="1">
              <a:latin typeface="Verdana"/>
              <a:ea typeface="Verdana"/>
              <a:cs typeface="Verdana"/>
              <a:sym typeface="Verdana"/>
            </a:endParaRPr>
          </a:p>
        </p:txBody>
      </p:sp>
      <p:sp>
        <p:nvSpPr>
          <p:cNvPr id="153" name="Google Shape;153;p19"/>
          <p:cNvSpPr txBox="1"/>
          <p:nvPr/>
        </p:nvSpPr>
        <p:spPr>
          <a:xfrm>
            <a:off x="4723050" y="546575"/>
            <a:ext cx="3783900" cy="6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Verdana"/>
                <a:ea typeface="Verdana"/>
                <a:cs typeface="Verdana"/>
                <a:sym typeface="Verdana"/>
              </a:rPr>
              <a:t>Directions: </a:t>
            </a:r>
            <a:endParaRPr sz="3200">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0"/>
          <p:cNvSpPr txBox="1"/>
          <p:nvPr/>
        </p:nvSpPr>
        <p:spPr>
          <a:xfrm>
            <a:off x="1222350" y="1214475"/>
            <a:ext cx="6699300" cy="23406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Roboto"/>
                <a:ea typeface="Roboto"/>
                <a:cs typeface="Roboto"/>
                <a:sym typeface="Roboto"/>
              </a:rPr>
              <a:t>   </a:t>
            </a:r>
            <a:r>
              <a:rPr lang="en" sz="2200">
                <a:latin typeface="Comic Sans MS"/>
                <a:ea typeface="Comic Sans MS"/>
                <a:cs typeface="Comic Sans MS"/>
                <a:sym typeface="Comic Sans MS"/>
              </a:rPr>
              <a:t>   Your teacher may choose to assign a game for practice, review or assessment. Two that you may  be familiar with are Kahoot and Quizizz. Both are game-based platforms and are available for both computers and smartphones. You can download </a:t>
            </a:r>
            <a:endParaRPr sz="2200">
              <a:latin typeface="Comic Sans MS"/>
              <a:ea typeface="Comic Sans MS"/>
              <a:cs typeface="Comic Sans MS"/>
              <a:sym typeface="Comic Sans MS"/>
            </a:endParaRPr>
          </a:p>
          <a:p>
            <a:pPr marL="0" lvl="0" indent="0" algn="l" rtl="0">
              <a:lnSpc>
                <a:spcPct val="115000"/>
              </a:lnSpc>
              <a:spcBef>
                <a:spcPts val="0"/>
              </a:spcBef>
              <a:spcAft>
                <a:spcPts val="0"/>
              </a:spcAft>
              <a:buNone/>
            </a:pPr>
            <a:r>
              <a:rPr lang="en" sz="2200">
                <a:latin typeface="Comic Sans MS"/>
                <a:ea typeface="Comic Sans MS"/>
                <a:cs typeface="Comic Sans MS"/>
                <a:sym typeface="Comic Sans MS"/>
              </a:rPr>
              <a:t>	   Apps on your phone for both. </a:t>
            </a:r>
            <a:endParaRPr sz="2200">
              <a:latin typeface="Comic Sans MS"/>
              <a:ea typeface="Comic Sans MS"/>
              <a:cs typeface="Comic Sans MS"/>
              <a:sym typeface="Comic Sans MS"/>
            </a:endParaRPr>
          </a:p>
        </p:txBody>
      </p:sp>
      <p:pic>
        <p:nvPicPr>
          <p:cNvPr id="159" name="Google Shape;159;p20"/>
          <p:cNvPicPr preferRelativeResize="0"/>
          <p:nvPr/>
        </p:nvPicPr>
        <p:blipFill>
          <a:blip r:embed="rId4">
            <a:alphaModFix/>
          </a:blip>
          <a:stretch>
            <a:fillRect/>
          </a:stretch>
        </p:blipFill>
        <p:spPr>
          <a:xfrm>
            <a:off x="155975" y="112125"/>
            <a:ext cx="1524675" cy="1102350"/>
          </a:xfrm>
          <a:prstGeom prst="rect">
            <a:avLst/>
          </a:prstGeom>
          <a:noFill/>
          <a:ln>
            <a:noFill/>
          </a:ln>
        </p:spPr>
      </p:pic>
      <p:pic>
        <p:nvPicPr>
          <p:cNvPr id="160" name="Google Shape;160;p20"/>
          <p:cNvPicPr preferRelativeResize="0"/>
          <p:nvPr/>
        </p:nvPicPr>
        <p:blipFill>
          <a:blip r:embed="rId5">
            <a:alphaModFix/>
          </a:blip>
          <a:stretch>
            <a:fillRect/>
          </a:stretch>
        </p:blipFill>
        <p:spPr>
          <a:xfrm>
            <a:off x="6825300" y="185144"/>
            <a:ext cx="2133279" cy="1133200"/>
          </a:xfrm>
          <a:prstGeom prst="rect">
            <a:avLst/>
          </a:prstGeom>
          <a:noFill/>
          <a:ln>
            <a:noFill/>
          </a:ln>
        </p:spPr>
      </p:pic>
      <p:pic>
        <p:nvPicPr>
          <p:cNvPr id="161" name="Google Shape;161;p20"/>
          <p:cNvPicPr preferRelativeResize="0"/>
          <p:nvPr/>
        </p:nvPicPr>
        <p:blipFill>
          <a:blip r:embed="rId6">
            <a:alphaModFix/>
          </a:blip>
          <a:stretch>
            <a:fillRect/>
          </a:stretch>
        </p:blipFill>
        <p:spPr>
          <a:xfrm>
            <a:off x="254075" y="3267488"/>
            <a:ext cx="1593800" cy="1593800"/>
          </a:xfrm>
          <a:prstGeom prst="rect">
            <a:avLst/>
          </a:prstGeom>
          <a:noFill/>
          <a:ln>
            <a:noFill/>
          </a:ln>
        </p:spPr>
      </p:pic>
      <p:pic>
        <p:nvPicPr>
          <p:cNvPr id="162" name="Google Shape;162;p20">
            <a:hlinkClick r:id="" action="ppaction://hlinkshowjump?jump=firstslide"/>
          </p:cNvPr>
          <p:cNvPicPr preferRelativeResize="0"/>
          <p:nvPr/>
        </p:nvPicPr>
        <p:blipFill>
          <a:blip r:embed="rId7">
            <a:alphaModFix/>
          </a:blip>
          <a:stretch>
            <a:fillRect/>
          </a:stretch>
        </p:blipFill>
        <p:spPr>
          <a:xfrm>
            <a:off x="155975" y="3923350"/>
            <a:ext cx="1102350" cy="1102350"/>
          </a:xfrm>
          <a:prstGeom prst="rect">
            <a:avLst/>
          </a:prstGeom>
          <a:noFill/>
          <a:ln>
            <a:noFill/>
          </a:ln>
        </p:spPr>
      </p:pic>
      <p:pic>
        <p:nvPicPr>
          <p:cNvPr id="163" name="Google Shape;163;p20"/>
          <p:cNvPicPr preferRelativeResize="0"/>
          <p:nvPr/>
        </p:nvPicPr>
        <p:blipFill>
          <a:blip r:embed="rId8">
            <a:alphaModFix/>
          </a:blip>
          <a:stretch>
            <a:fillRect/>
          </a:stretch>
        </p:blipFill>
        <p:spPr>
          <a:xfrm>
            <a:off x="6517025" y="3377700"/>
            <a:ext cx="2441549" cy="1373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pic>
        <p:nvPicPr>
          <p:cNvPr id="168" name="Google Shape;168;p21">
            <a:hlinkClick r:id="" action="ppaction://hlinkshowjump?jump=firstslide"/>
          </p:cNvPr>
          <p:cNvPicPr preferRelativeResize="0"/>
          <p:nvPr/>
        </p:nvPicPr>
        <p:blipFill>
          <a:blip r:embed="rId4">
            <a:alphaModFix/>
          </a:blip>
          <a:stretch>
            <a:fillRect/>
          </a:stretch>
        </p:blipFill>
        <p:spPr>
          <a:xfrm>
            <a:off x="0" y="3937375"/>
            <a:ext cx="1102350" cy="1102350"/>
          </a:xfrm>
          <a:prstGeom prst="rect">
            <a:avLst/>
          </a:prstGeom>
          <a:noFill/>
          <a:ln>
            <a:noFill/>
          </a:ln>
        </p:spPr>
      </p:pic>
      <p:sp>
        <p:nvSpPr>
          <p:cNvPr id="169" name="Google Shape;169;p21"/>
          <p:cNvSpPr txBox="1"/>
          <p:nvPr/>
        </p:nvSpPr>
        <p:spPr>
          <a:xfrm>
            <a:off x="588625" y="0"/>
            <a:ext cx="2578800" cy="7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Impact"/>
                <a:ea typeface="Impact"/>
                <a:cs typeface="Impact"/>
                <a:sym typeface="Impact"/>
              </a:rPr>
              <a:t>Directions: </a:t>
            </a:r>
            <a:endParaRPr sz="3000">
              <a:latin typeface="Impact"/>
              <a:ea typeface="Impact"/>
              <a:cs typeface="Impact"/>
              <a:sym typeface="Impact"/>
            </a:endParaRPr>
          </a:p>
        </p:txBody>
      </p:sp>
      <p:sp>
        <p:nvSpPr>
          <p:cNvPr id="170" name="Google Shape;170;p21"/>
          <p:cNvSpPr txBox="1"/>
          <p:nvPr/>
        </p:nvSpPr>
        <p:spPr>
          <a:xfrm>
            <a:off x="774000" y="532575"/>
            <a:ext cx="7596000" cy="43587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a:latin typeface="Verdana"/>
                <a:ea typeface="Verdana"/>
                <a:cs typeface="Verdana"/>
                <a:sym typeface="Verdana"/>
              </a:rPr>
              <a:t>For this task: </a:t>
            </a:r>
            <a:endParaRPr sz="1700">
              <a:latin typeface="Verdana"/>
              <a:ea typeface="Verdana"/>
              <a:cs typeface="Verdana"/>
              <a:sym typeface="Verdana"/>
            </a:endParaRPr>
          </a:p>
          <a:p>
            <a:pPr marL="457200" lvl="0" indent="-336550" algn="l" rtl="0">
              <a:lnSpc>
                <a:spcPct val="115000"/>
              </a:lnSpc>
              <a:spcBef>
                <a:spcPts val="0"/>
              </a:spcBef>
              <a:spcAft>
                <a:spcPts val="0"/>
              </a:spcAft>
              <a:buSzPts val="1700"/>
              <a:buFont typeface="Verdana"/>
              <a:buAutoNum type="arabicPeriod"/>
            </a:pPr>
            <a:r>
              <a:rPr lang="en" sz="1700">
                <a:latin typeface="Verdana"/>
                <a:ea typeface="Verdana"/>
                <a:cs typeface="Verdana"/>
                <a:sym typeface="Verdana"/>
              </a:rPr>
              <a:t>Find your Science teacher’s picture below.</a:t>
            </a:r>
            <a:endParaRPr sz="1700">
              <a:latin typeface="Verdana"/>
              <a:ea typeface="Verdana"/>
              <a:cs typeface="Verdana"/>
              <a:sym typeface="Verdana"/>
            </a:endParaRPr>
          </a:p>
          <a:p>
            <a:pPr marL="457200" lvl="0" indent="-336550" algn="l" rtl="0">
              <a:lnSpc>
                <a:spcPct val="115000"/>
              </a:lnSpc>
              <a:spcBef>
                <a:spcPts val="0"/>
              </a:spcBef>
              <a:spcAft>
                <a:spcPts val="0"/>
              </a:spcAft>
              <a:buSzPts val="1700"/>
              <a:buFont typeface="Verdana"/>
              <a:buAutoNum type="arabicPeriod"/>
            </a:pPr>
            <a:r>
              <a:rPr lang="en" sz="1700">
                <a:latin typeface="Verdana"/>
                <a:ea typeface="Verdana"/>
                <a:cs typeface="Verdana"/>
                <a:sym typeface="Verdana"/>
              </a:rPr>
              <a:t>Complete the Kahoot challenge</a:t>
            </a:r>
            <a:endParaRPr sz="1700">
              <a:latin typeface="Verdana"/>
              <a:ea typeface="Verdana"/>
              <a:cs typeface="Verdana"/>
              <a:sym typeface="Verdana"/>
            </a:endParaRPr>
          </a:p>
          <a:p>
            <a:pPr marL="0" lvl="0" indent="0" algn="l" rtl="0">
              <a:lnSpc>
                <a:spcPct val="115000"/>
              </a:lnSpc>
              <a:spcBef>
                <a:spcPts val="0"/>
              </a:spcBef>
              <a:spcAft>
                <a:spcPts val="0"/>
              </a:spcAft>
              <a:buNone/>
            </a:pPr>
            <a:endParaRPr sz="1700">
              <a:solidFill>
                <a:srgbClr val="FF00FF"/>
              </a:solidFill>
              <a:latin typeface="Roboto"/>
              <a:ea typeface="Roboto"/>
              <a:cs typeface="Roboto"/>
              <a:sym typeface="Roboto"/>
            </a:endParaRPr>
          </a:p>
          <a:p>
            <a:pPr marL="0" lvl="0" indent="0" algn="l" rtl="0">
              <a:lnSpc>
                <a:spcPct val="115000"/>
              </a:lnSpc>
              <a:spcBef>
                <a:spcPts val="0"/>
              </a:spcBef>
              <a:spcAft>
                <a:spcPts val="0"/>
              </a:spcAft>
              <a:buNone/>
            </a:pPr>
            <a:r>
              <a:rPr lang="en" sz="1700">
                <a:latin typeface="Verdana"/>
                <a:ea typeface="Verdana"/>
                <a:cs typeface="Verdana"/>
                <a:sym typeface="Verdana"/>
              </a:rPr>
              <a:t>Use </a:t>
            </a:r>
            <a:r>
              <a:rPr lang="en" sz="1700" u="sng">
                <a:latin typeface="Verdana"/>
                <a:ea typeface="Verdana"/>
                <a:cs typeface="Verdana"/>
                <a:sym typeface="Verdana"/>
              </a:rPr>
              <a:t>either</a:t>
            </a:r>
            <a:r>
              <a:rPr lang="en" sz="1700">
                <a:latin typeface="Verdana"/>
                <a:ea typeface="Verdana"/>
                <a:cs typeface="Verdana"/>
                <a:sym typeface="Verdana"/>
              </a:rPr>
              <a:t> your computer or a smartphone </a:t>
            </a:r>
            <a:endParaRPr sz="1700">
              <a:latin typeface="Verdana"/>
              <a:ea typeface="Verdana"/>
              <a:cs typeface="Verdana"/>
              <a:sym typeface="Verdana"/>
            </a:endParaRPr>
          </a:p>
          <a:p>
            <a:pPr marL="0" lvl="0" indent="0" algn="l" rtl="0">
              <a:lnSpc>
                <a:spcPct val="115000"/>
              </a:lnSpc>
              <a:spcBef>
                <a:spcPts val="0"/>
              </a:spcBef>
              <a:spcAft>
                <a:spcPts val="0"/>
              </a:spcAft>
              <a:buNone/>
            </a:pPr>
            <a:r>
              <a:rPr lang="en" sz="1700">
                <a:latin typeface="Verdana"/>
                <a:ea typeface="Verdana"/>
                <a:cs typeface="Verdana"/>
                <a:sym typeface="Verdana"/>
              </a:rPr>
              <a:t>(download the Kahoot app first).</a:t>
            </a:r>
            <a:endParaRPr sz="1700">
              <a:latin typeface="Verdana"/>
              <a:ea typeface="Verdana"/>
              <a:cs typeface="Verdana"/>
              <a:sym typeface="Verdana"/>
            </a:endParaRPr>
          </a:p>
          <a:p>
            <a:pPr marL="0" lvl="0" indent="0" algn="l" rtl="0">
              <a:lnSpc>
                <a:spcPct val="115000"/>
              </a:lnSpc>
              <a:spcBef>
                <a:spcPts val="0"/>
              </a:spcBef>
              <a:spcAft>
                <a:spcPts val="0"/>
              </a:spcAft>
              <a:buNone/>
            </a:pPr>
            <a:endParaRPr sz="1700">
              <a:latin typeface="Verdana"/>
              <a:ea typeface="Verdana"/>
              <a:cs typeface="Verdana"/>
              <a:sym typeface="Verdana"/>
            </a:endParaRPr>
          </a:p>
          <a:p>
            <a:pPr marL="0" lvl="0" indent="0" algn="l" rtl="0">
              <a:lnSpc>
                <a:spcPct val="115000"/>
              </a:lnSpc>
              <a:spcBef>
                <a:spcPts val="0"/>
              </a:spcBef>
              <a:spcAft>
                <a:spcPts val="0"/>
              </a:spcAft>
              <a:buNone/>
            </a:pPr>
            <a:r>
              <a:rPr lang="en" sz="1700">
                <a:latin typeface="Verdana"/>
                <a:ea typeface="Verdana"/>
                <a:cs typeface="Verdana"/>
                <a:sym typeface="Verdana"/>
              </a:rPr>
              <a:t>Please use your first and last name (no cute nicknames).</a:t>
            </a:r>
            <a:endParaRPr sz="1700">
              <a:latin typeface="Verdana"/>
              <a:ea typeface="Verdana"/>
              <a:cs typeface="Verdana"/>
              <a:sym typeface="Verdana"/>
            </a:endParaRPr>
          </a:p>
          <a:p>
            <a:pPr marL="0" lvl="0" indent="0" algn="l" rtl="0">
              <a:lnSpc>
                <a:spcPct val="115000"/>
              </a:lnSpc>
              <a:spcBef>
                <a:spcPts val="0"/>
              </a:spcBef>
              <a:spcAft>
                <a:spcPts val="0"/>
              </a:spcAft>
              <a:buNone/>
            </a:pPr>
            <a:endParaRPr sz="1700">
              <a:latin typeface="Verdana"/>
              <a:ea typeface="Verdana"/>
              <a:cs typeface="Verdana"/>
              <a:sym typeface="Verdana"/>
            </a:endParaRPr>
          </a:p>
          <a:p>
            <a:pPr marL="0" lvl="0" indent="0" algn="l" rtl="0">
              <a:lnSpc>
                <a:spcPct val="115000"/>
              </a:lnSpc>
              <a:spcBef>
                <a:spcPts val="0"/>
              </a:spcBef>
              <a:spcAft>
                <a:spcPts val="0"/>
              </a:spcAft>
              <a:buNone/>
            </a:pPr>
            <a:r>
              <a:rPr lang="en" sz="1700">
                <a:latin typeface="Verdana"/>
                <a:ea typeface="Verdana"/>
                <a:cs typeface="Verdana"/>
                <a:sym typeface="Verdana"/>
              </a:rPr>
              <a:t>Some of you will have a co-taught class with </a:t>
            </a:r>
            <a:r>
              <a:rPr lang="en" sz="1700" u="sng">
                <a:latin typeface="Verdana"/>
                <a:ea typeface="Verdana"/>
                <a:cs typeface="Verdana"/>
                <a:sym typeface="Verdana"/>
              </a:rPr>
              <a:t>both</a:t>
            </a:r>
            <a:r>
              <a:rPr lang="en" sz="1700">
                <a:latin typeface="Verdana"/>
                <a:ea typeface="Verdana"/>
                <a:cs typeface="Verdana"/>
                <a:sym typeface="Verdana"/>
              </a:rPr>
              <a:t> Ms. Stuber </a:t>
            </a:r>
            <a:endParaRPr sz="1700">
              <a:latin typeface="Verdana"/>
              <a:ea typeface="Verdana"/>
              <a:cs typeface="Verdana"/>
              <a:sym typeface="Verdana"/>
            </a:endParaRPr>
          </a:p>
          <a:p>
            <a:pPr marL="0" lvl="0" indent="0" algn="l" rtl="0">
              <a:lnSpc>
                <a:spcPct val="115000"/>
              </a:lnSpc>
              <a:spcBef>
                <a:spcPts val="0"/>
              </a:spcBef>
              <a:spcAft>
                <a:spcPts val="0"/>
              </a:spcAft>
              <a:buNone/>
            </a:pPr>
            <a:r>
              <a:rPr lang="en" sz="1700">
                <a:latin typeface="Verdana"/>
                <a:ea typeface="Verdana"/>
                <a:cs typeface="Verdana"/>
                <a:sym typeface="Verdana"/>
              </a:rPr>
              <a:t>and Mr. Burger or  Ms. Walens and Ms. Woodward, however, your current schedule will only say Ms. Stuber or Ms. Walens, so use their codes. Thanks.</a:t>
            </a:r>
            <a:r>
              <a:rPr lang="en" sz="1600">
                <a:latin typeface="Verdana"/>
                <a:ea typeface="Verdana"/>
                <a:cs typeface="Verdana"/>
                <a:sym typeface="Verdana"/>
              </a:rPr>
              <a:t> </a:t>
            </a:r>
            <a:endParaRPr sz="1600">
              <a:latin typeface="Verdana"/>
              <a:ea typeface="Verdana"/>
              <a:cs typeface="Verdana"/>
              <a:sym typeface="Verdana"/>
            </a:endParaRPr>
          </a:p>
        </p:txBody>
      </p:sp>
      <p:sp>
        <p:nvSpPr>
          <p:cNvPr id="171" name="Google Shape;171;p21"/>
          <p:cNvSpPr txBox="1"/>
          <p:nvPr/>
        </p:nvSpPr>
        <p:spPr>
          <a:xfrm>
            <a:off x="7736275" y="910975"/>
            <a:ext cx="1317300" cy="70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a:solidFill>
                <a:srgbClr val="FFFFFF"/>
              </a:solidFill>
              <a:latin typeface="Comic Sans MS"/>
              <a:ea typeface="Comic Sans MS"/>
              <a:cs typeface="Comic Sans MS"/>
              <a:sym typeface="Comic Sans MS"/>
            </a:endParaRPr>
          </a:p>
        </p:txBody>
      </p:sp>
      <p:pic>
        <p:nvPicPr>
          <p:cNvPr id="172" name="Google Shape;172;p21"/>
          <p:cNvPicPr preferRelativeResize="0"/>
          <p:nvPr/>
        </p:nvPicPr>
        <p:blipFill>
          <a:blip r:embed="rId5">
            <a:alphaModFix/>
          </a:blip>
          <a:stretch>
            <a:fillRect/>
          </a:stretch>
        </p:blipFill>
        <p:spPr>
          <a:xfrm>
            <a:off x="5632950" y="1499600"/>
            <a:ext cx="739500" cy="924999"/>
          </a:xfrm>
          <a:prstGeom prst="rect">
            <a:avLst/>
          </a:prstGeom>
          <a:noFill/>
          <a:ln>
            <a:noFill/>
          </a:ln>
        </p:spPr>
      </p:pic>
      <p:sp>
        <p:nvSpPr>
          <p:cNvPr id="173" name="Google Shape;173;p21"/>
          <p:cNvSpPr txBox="1"/>
          <p:nvPr/>
        </p:nvSpPr>
        <p:spPr>
          <a:xfrm>
            <a:off x="5080600" y="1205275"/>
            <a:ext cx="1102200" cy="4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FF"/>
                </a:solidFill>
                <a:latin typeface="Roboto"/>
                <a:ea typeface="Roboto"/>
                <a:cs typeface="Roboto"/>
                <a:sym typeface="Roboto"/>
              </a:rPr>
              <a:t>Ms. Stuber</a:t>
            </a:r>
            <a:endParaRPr>
              <a:solidFill>
                <a:srgbClr val="FF00FF"/>
              </a:solidFill>
              <a:latin typeface="Roboto"/>
              <a:ea typeface="Roboto"/>
              <a:cs typeface="Roboto"/>
              <a:sym typeface="Roboto"/>
            </a:endParaRPr>
          </a:p>
        </p:txBody>
      </p:sp>
      <p:pic>
        <p:nvPicPr>
          <p:cNvPr id="174" name="Google Shape;174;p21">
            <a:hlinkClick r:id="rId6" action="ppaction://hlinksldjump"/>
          </p:cNvPr>
          <p:cNvPicPr preferRelativeResize="0"/>
          <p:nvPr/>
        </p:nvPicPr>
        <p:blipFill>
          <a:blip r:embed="rId7">
            <a:alphaModFix/>
          </a:blip>
          <a:stretch>
            <a:fillRect/>
          </a:stretch>
        </p:blipFill>
        <p:spPr>
          <a:xfrm>
            <a:off x="7105905" y="798874"/>
            <a:ext cx="957845" cy="925000"/>
          </a:xfrm>
          <a:prstGeom prst="rect">
            <a:avLst/>
          </a:prstGeom>
          <a:noFill/>
          <a:ln>
            <a:noFill/>
          </a:ln>
        </p:spPr>
      </p:pic>
      <p:sp>
        <p:nvSpPr>
          <p:cNvPr id="175" name="Google Shape;175;p21"/>
          <p:cNvSpPr txBox="1"/>
          <p:nvPr/>
        </p:nvSpPr>
        <p:spPr>
          <a:xfrm>
            <a:off x="6681100" y="532575"/>
            <a:ext cx="1473600" cy="2187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FF"/>
                </a:solidFill>
                <a:latin typeface="Roboto"/>
                <a:ea typeface="Roboto"/>
                <a:cs typeface="Roboto"/>
                <a:sym typeface="Roboto"/>
              </a:rPr>
              <a:t>Ms. Louifaite</a:t>
            </a:r>
            <a:endParaRPr>
              <a:solidFill>
                <a:srgbClr val="FF00FF"/>
              </a:solidFill>
              <a:latin typeface="Roboto"/>
              <a:ea typeface="Roboto"/>
              <a:cs typeface="Roboto"/>
              <a:sym typeface="Roboto"/>
            </a:endParaRPr>
          </a:p>
        </p:txBody>
      </p:sp>
      <p:pic>
        <p:nvPicPr>
          <p:cNvPr id="176" name="Google Shape;176;p21">
            <a:hlinkClick r:id="rId8" action="ppaction://hlinksldjump"/>
          </p:cNvPr>
          <p:cNvPicPr preferRelativeResize="0"/>
          <p:nvPr/>
        </p:nvPicPr>
        <p:blipFill>
          <a:blip r:embed="rId9">
            <a:alphaModFix/>
          </a:blip>
          <a:stretch>
            <a:fillRect/>
          </a:stretch>
        </p:blipFill>
        <p:spPr>
          <a:xfrm>
            <a:off x="7195100" y="2253556"/>
            <a:ext cx="1102200" cy="811219"/>
          </a:xfrm>
          <a:prstGeom prst="rect">
            <a:avLst/>
          </a:prstGeom>
          <a:noFill/>
          <a:ln>
            <a:noFill/>
          </a:ln>
        </p:spPr>
      </p:pic>
      <p:sp>
        <p:nvSpPr>
          <p:cNvPr id="177" name="Google Shape;177;p21"/>
          <p:cNvSpPr txBox="1"/>
          <p:nvPr/>
        </p:nvSpPr>
        <p:spPr>
          <a:xfrm>
            <a:off x="6837400" y="1948300"/>
            <a:ext cx="1317300" cy="2187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FF"/>
                </a:solidFill>
                <a:latin typeface="Roboto"/>
                <a:ea typeface="Roboto"/>
                <a:cs typeface="Roboto"/>
                <a:sym typeface="Roboto"/>
              </a:rPr>
              <a:t>Ms. Walens</a:t>
            </a:r>
            <a:endParaRPr>
              <a:solidFill>
                <a:srgbClr val="FF00FF"/>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pic>
        <p:nvPicPr>
          <p:cNvPr id="182" name="Google Shape;182;p22">
            <a:hlinkClick r:id="" action="ppaction://hlinkshowjump?jump=firstslide"/>
          </p:cNvPr>
          <p:cNvPicPr preferRelativeResize="0"/>
          <p:nvPr/>
        </p:nvPicPr>
        <p:blipFill>
          <a:blip r:embed="rId4">
            <a:alphaModFix/>
          </a:blip>
          <a:stretch>
            <a:fillRect/>
          </a:stretch>
        </p:blipFill>
        <p:spPr>
          <a:xfrm>
            <a:off x="155975" y="3923350"/>
            <a:ext cx="1102350" cy="1102350"/>
          </a:xfrm>
          <a:prstGeom prst="rect">
            <a:avLst/>
          </a:prstGeom>
          <a:noFill/>
          <a:ln>
            <a:noFill/>
          </a:ln>
        </p:spPr>
      </p:pic>
      <p:sp>
        <p:nvSpPr>
          <p:cNvPr id="183" name="Google Shape;183;p22"/>
          <p:cNvSpPr txBox="1"/>
          <p:nvPr/>
        </p:nvSpPr>
        <p:spPr>
          <a:xfrm>
            <a:off x="1149225" y="1772975"/>
            <a:ext cx="7344000" cy="4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22"/>
          <p:cNvSpPr txBox="1"/>
          <p:nvPr/>
        </p:nvSpPr>
        <p:spPr>
          <a:xfrm>
            <a:off x="3742000" y="1149250"/>
            <a:ext cx="2775000" cy="8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latin typeface="Comfortaa"/>
                <a:ea typeface="Comfortaa"/>
                <a:cs typeface="Comfortaa"/>
                <a:sym typeface="Comfortaa"/>
              </a:rPr>
              <a:t>Stuber</a:t>
            </a:r>
            <a:endParaRPr sz="3200">
              <a:latin typeface="Comfortaa"/>
              <a:ea typeface="Comfortaa"/>
              <a:cs typeface="Comfortaa"/>
              <a:sym typeface="Comfortaa"/>
            </a:endParaRPr>
          </a:p>
        </p:txBody>
      </p:sp>
      <p:sp>
        <p:nvSpPr>
          <p:cNvPr id="185" name="Google Shape;185;p22"/>
          <p:cNvSpPr txBox="1"/>
          <p:nvPr/>
        </p:nvSpPr>
        <p:spPr>
          <a:xfrm>
            <a:off x="2595900" y="1772975"/>
            <a:ext cx="4807200" cy="93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a:p>
          <a:p>
            <a:pPr marL="0" lvl="0" indent="0" algn="l" rtl="0">
              <a:spcBef>
                <a:spcPts val="0"/>
              </a:spcBef>
              <a:spcAft>
                <a:spcPts val="0"/>
              </a:spcAft>
              <a:buNone/>
            </a:pPr>
            <a:r>
              <a:rPr lang="en" sz="2300" u="sng">
                <a:solidFill>
                  <a:srgbClr val="674EA7"/>
                </a:solidFill>
                <a:hlinkClick r:id="rId5"/>
              </a:rPr>
              <a:t>https://tinyurl.com/yxmcbjzu</a:t>
            </a:r>
            <a:endParaRPr sz="2300">
              <a:solidFill>
                <a:srgbClr val="674EA7"/>
              </a:solidFill>
            </a:endParaRPr>
          </a:p>
        </p:txBody>
      </p:sp>
      <p:sp>
        <p:nvSpPr>
          <p:cNvPr id="186" name="Google Shape;186;p22"/>
          <p:cNvSpPr txBox="1"/>
          <p:nvPr/>
        </p:nvSpPr>
        <p:spPr>
          <a:xfrm>
            <a:off x="1068300" y="2802563"/>
            <a:ext cx="7007400" cy="6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omfortaa"/>
                <a:ea typeface="Comfortaa"/>
                <a:cs typeface="Comfortaa"/>
                <a:sym typeface="Comfortaa"/>
              </a:rPr>
              <a:t>Kahoot Game PIN for smartphone</a:t>
            </a:r>
            <a:r>
              <a:rPr lang="en" sz="1500">
                <a:latin typeface="Roboto"/>
                <a:ea typeface="Roboto"/>
                <a:cs typeface="Roboto"/>
                <a:sym typeface="Roboto"/>
              </a:rPr>
              <a:t>: </a:t>
            </a:r>
            <a:r>
              <a:rPr lang="en" sz="2000" b="1">
                <a:latin typeface="Comfortaa"/>
                <a:ea typeface="Comfortaa"/>
                <a:cs typeface="Comfortaa"/>
                <a:sym typeface="Comfortaa"/>
              </a:rPr>
              <a:t>02167145</a:t>
            </a:r>
            <a:endParaRPr sz="2000" b="1">
              <a:latin typeface="Comfortaa"/>
              <a:ea typeface="Comfortaa"/>
              <a:cs typeface="Comfortaa"/>
              <a:sym typeface="Comfortaa"/>
            </a:endParaRPr>
          </a:p>
        </p:txBody>
      </p:sp>
      <p:sp>
        <p:nvSpPr>
          <p:cNvPr id="187" name="Google Shape;187;p22"/>
          <p:cNvSpPr txBox="1"/>
          <p:nvPr/>
        </p:nvSpPr>
        <p:spPr>
          <a:xfrm>
            <a:off x="2063250" y="1681775"/>
            <a:ext cx="5017500" cy="60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Comfortaa"/>
                <a:ea typeface="Comfortaa"/>
                <a:cs typeface="Comfortaa"/>
                <a:sym typeface="Comfortaa"/>
              </a:rPr>
              <a:t>Kahoot link for computer</a:t>
            </a:r>
            <a:endParaRPr sz="2000">
              <a:latin typeface="Comfortaa"/>
              <a:ea typeface="Comfortaa"/>
              <a:cs typeface="Comfortaa"/>
              <a:sym typeface="Comfortaa"/>
            </a:endParaRPr>
          </a:p>
        </p:txBody>
      </p:sp>
      <p:sp>
        <p:nvSpPr>
          <p:cNvPr id="188" name="Google Shape;188;p22"/>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pic>
        <p:nvPicPr>
          <p:cNvPr id="193" name="Google Shape;193;p23">
            <a:hlinkClick r:id="" action="ppaction://hlinkshowjump?jump=firstslide"/>
          </p:cNvPr>
          <p:cNvPicPr preferRelativeResize="0"/>
          <p:nvPr/>
        </p:nvPicPr>
        <p:blipFill>
          <a:blip r:embed="rId4">
            <a:alphaModFix/>
          </a:blip>
          <a:stretch>
            <a:fillRect/>
          </a:stretch>
        </p:blipFill>
        <p:spPr>
          <a:xfrm>
            <a:off x="155975" y="3923350"/>
            <a:ext cx="1102350" cy="1102350"/>
          </a:xfrm>
          <a:prstGeom prst="rect">
            <a:avLst/>
          </a:prstGeom>
          <a:noFill/>
          <a:ln>
            <a:noFill/>
          </a:ln>
        </p:spPr>
      </p:pic>
      <p:sp>
        <p:nvSpPr>
          <p:cNvPr id="194" name="Google Shape;194;p23"/>
          <p:cNvSpPr txBox="1"/>
          <p:nvPr/>
        </p:nvSpPr>
        <p:spPr>
          <a:xfrm>
            <a:off x="3573825" y="1219300"/>
            <a:ext cx="2985300" cy="64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300">
                <a:latin typeface="Verdana"/>
                <a:ea typeface="Verdana"/>
                <a:cs typeface="Verdana"/>
                <a:sym typeface="Verdana"/>
              </a:rPr>
              <a:t>Walens</a:t>
            </a:r>
            <a:endParaRPr sz="2300">
              <a:latin typeface="Verdana"/>
              <a:ea typeface="Verdana"/>
              <a:cs typeface="Verdana"/>
              <a:sym typeface="Verdana"/>
            </a:endParaRPr>
          </a:p>
        </p:txBody>
      </p:sp>
      <p:sp>
        <p:nvSpPr>
          <p:cNvPr id="195" name="Google Shape;195;p23"/>
          <p:cNvSpPr txBox="1"/>
          <p:nvPr/>
        </p:nvSpPr>
        <p:spPr>
          <a:xfrm>
            <a:off x="2172325" y="1864000"/>
            <a:ext cx="4933500" cy="89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Comfortaa"/>
                <a:ea typeface="Comfortaa"/>
                <a:cs typeface="Comfortaa"/>
                <a:sym typeface="Comfortaa"/>
              </a:rPr>
              <a:t>Kahoot link for computer</a:t>
            </a:r>
            <a:endParaRPr/>
          </a:p>
        </p:txBody>
      </p:sp>
      <p:sp>
        <p:nvSpPr>
          <p:cNvPr id="196" name="Google Shape;196;p23"/>
          <p:cNvSpPr txBox="1"/>
          <p:nvPr/>
        </p:nvSpPr>
        <p:spPr>
          <a:xfrm>
            <a:off x="1443172" y="2761000"/>
            <a:ext cx="7445100" cy="10379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rgbClr val="674EA7"/>
                </a:solidFill>
                <a:hlinkClick r:id="rId5"/>
              </a:rPr>
              <a:t>https://create.kahoot.it/share/enter-kahoot-title/20f8f441-1b32-424d-a5d8-ac94a021a42f</a:t>
            </a:r>
            <a:endParaRPr>
              <a:solidFill>
                <a:srgbClr val="674EA7"/>
              </a:solidFill>
            </a:endParaRPr>
          </a:p>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0"/>
        <p:cNvGrpSpPr/>
        <p:nvPr/>
      </p:nvGrpSpPr>
      <p:grpSpPr>
        <a:xfrm>
          <a:off x="0" y="0"/>
          <a:ext cx="0" cy="0"/>
          <a:chOff x="0" y="0"/>
          <a:chExt cx="0" cy="0"/>
        </a:xfrm>
      </p:grpSpPr>
      <p:pic>
        <p:nvPicPr>
          <p:cNvPr id="201" name="Google Shape;201;p24">
            <a:hlinkClick r:id="" action="ppaction://hlinkshowjump?jump=firstslide"/>
          </p:cNvPr>
          <p:cNvPicPr preferRelativeResize="0"/>
          <p:nvPr/>
        </p:nvPicPr>
        <p:blipFill>
          <a:blip r:embed="rId4">
            <a:alphaModFix/>
          </a:blip>
          <a:stretch>
            <a:fillRect/>
          </a:stretch>
        </p:blipFill>
        <p:spPr>
          <a:xfrm>
            <a:off x="155975" y="3923350"/>
            <a:ext cx="1102350" cy="1102350"/>
          </a:xfrm>
          <a:prstGeom prst="rect">
            <a:avLst/>
          </a:prstGeom>
          <a:noFill/>
          <a:ln>
            <a:noFill/>
          </a:ln>
        </p:spPr>
      </p:pic>
      <p:sp>
        <p:nvSpPr>
          <p:cNvPr id="202" name="Google Shape;202;p24"/>
          <p:cNvSpPr txBox="1"/>
          <p:nvPr/>
        </p:nvSpPr>
        <p:spPr>
          <a:xfrm>
            <a:off x="2522700" y="2066850"/>
            <a:ext cx="4680900" cy="100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Comfortaa"/>
                <a:ea typeface="Comfortaa"/>
                <a:cs typeface="Comfortaa"/>
                <a:sym typeface="Comfortaa"/>
              </a:rPr>
              <a:t>Kahoot link for computer</a:t>
            </a:r>
            <a:endParaRPr/>
          </a:p>
        </p:txBody>
      </p:sp>
      <p:sp>
        <p:nvSpPr>
          <p:cNvPr id="203" name="Google Shape;203;p24"/>
          <p:cNvSpPr txBox="1"/>
          <p:nvPr/>
        </p:nvSpPr>
        <p:spPr>
          <a:xfrm>
            <a:off x="3545775" y="1316475"/>
            <a:ext cx="2915100" cy="91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Comfortaa"/>
                <a:ea typeface="Comfortaa"/>
                <a:cs typeface="Comfortaa"/>
                <a:sym typeface="Comfortaa"/>
              </a:rPr>
              <a:t>Louifaite</a:t>
            </a:r>
            <a:endParaRPr sz="2500" b="1">
              <a:latin typeface="Comfortaa"/>
              <a:ea typeface="Comfortaa"/>
              <a:cs typeface="Comfortaa"/>
              <a:sym typeface="Comfortaa"/>
            </a:endParaRPr>
          </a:p>
        </p:txBody>
      </p:sp>
      <p:sp>
        <p:nvSpPr>
          <p:cNvPr id="204" name="Google Shape;204;p24"/>
          <p:cNvSpPr txBox="1"/>
          <p:nvPr/>
        </p:nvSpPr>
        <p:spPr>
          <a:xfrm>
            <a:off x="698270" y="2685585"/>
            <a:ext cx="8528858" cy="10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u="sng" dirty="0">
                <a:solidFill>
                  <a:schemeClr val="hlink"/>
                </a:solidFill>
                <a:highlight>
                  <a:srgbClr val="FFFFFF"/>
                </a:highlight>
                <a:hlinkClick r:id="rId5"/>
              </a:rPr>
              <a:t>https://kahoot.it/challenge/0887275?challenge-id=3498799b-68bf-4e65-a1cf-0eb9b64a80f2_1597777631927</a:t>
            </a:r>
            <a:endParaRPr dirty="0"/>
          </a:p>
          <a:p>
            <a:pPr marL="0" lvl="0" indent="0" algn="l" rtl="0">
              <a:spcBef>
                <a:spcPts val="0"/>
              </a:spcBef>
              <a:spcAft>
                <a:spcPts val="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8"/>
        <p:cNvGrpSpPr/>
        <p:nvPr/>
      </p:nvGrpSpPr>
      <p:grpSpPr>
        <a:xfrm>
          <a:off x="0" y="0"/>
          <a:ext cx="0" cy="0"/>
          <a:chOff x="0" y="0"/>
          <a:chExt cx="0" cy="0"/>
        </a:xfrm>
      </p:grpSpPr>
      <p:pic>
        <p:nvPicPr>
          <p:cNvPr id="209" name="Google Shape;209;p25">
            <a:hlinkClick r:id="" action="ppaction://hlinkshowjump?jump=firstslide"/>
          </p:cNvPr>
          <p:cNvPicPr preferRelativeResize="0"/>
          <p:nvPr/>
        </p:nvPicPr>
        <p:blipFill>
          <a:blip r:embed="rId4">
            <a:alphaModFix/>
          </a:blip>
          <a:stretch>
            <a:fillRect/>
          </a:stretch>
        </p:blipFill>
        <p:spPr>
          <a:xfrm>
            <a:off x="155975" y="3923350"/>
            <a:ext cx="1102350" cy="1102350"/>
          </a:xfrm>
          <a:prstGeom prst="rect">
            <a:avLst/>
          </a:prstGeom>
          <a:noFill/>
          <a:ln>
            <a:noFill/>
          </a:ln>
        </p:spPr>
      </p:pic>
      <p:sp>
        <p:nvSpPr>
          <p:cNvPr id="210" name="Google Shape;210;p25"/>
          <p:cNvSpPr txBox="1"/>
          <p:nvPr/>
        </p:nvSpPr>
        <p:spPr>
          <a:xfrm>
            <a:off x="2929125" y="336350"/>
            <a:ext cx="4653000" cy="61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latin typeface="Verdana"/>
                <a:ea typeface="Verdana"/>
                <a:cs typeface="Verdana"/>
                <a:sym typeface="Verdana"/>
              </a:rPr>
              <a:t>KNOW YOUR SCIENCE TEAM</a:t>
            </a:r>
            <a:endParaRPr sz="2200" b="1">
              <a:latin typeface="Verdana"/>
              <a:ea typeface="Verdana"/>
              <a:cs typeface="Verdana"/>
              <a:sym typeface="Verdana"/>
            </a:endParaRPr>
          </a:p>
        </p:txBody>
      </p:sp>
      <p:sp>
        <p:nvSpPr>
          <p:cNvPr id="211" name="Google Shape;211;p25"/>
          <p:cNvSpPr txBox="1"/>
          <p:nvPr/>
        </p:nvSpPr>
        <p:spPr>
          <a:xfrm>
            <a:off x="1553863" y="1192075"/>
            <a:ext cx="5914200" cy="35598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latin typeface="Verdana"/>
                <a:ea typeface="Verdana"/>
                <a:cs typeface="Verdana"/>
                <a:sym typeface="Verdana"/>
              </a:rPr>
              <a:t>It would behoove you (meaning it would benefit you) to know the entire Smitha 8th grade Science team. Someday you may need help when your teacher is not having office hours (none of us are available 24/7) at which point you could turn to another teacher. We are all here to help.</a:t>
            </a:r>
            <a:endParaRPr sz="2000">
              <a:latin typeface="Verdana"/>
              <a:ea typeface="Verdana"/>
              <a:cs typeface="Verdana"/>
              <a:sym typeface="Verdana"/>
            </a:endParaRPr>
          </a:p>
          <a:p>
            <a:pPr marL="0" lvl="0" indent="0" algn="l" rtl="0">
              <a:lnSpc>
                <a:spcPct val="115000"/>
              </a:lnSpc>
              <a:spcBef>
                <a:spcPts val="0"/>
              </a:spcBef>
              <a:spcAft>
                <a:spcPts val="0"/>
              </a:spcAft>
              <a:buNone/>
            </a:pPr>
            <a:endParaRPr sz="2000">
              <a:latin typeface="Verdana"/>
              <a:ea typeface="Verdana"/>
              <a:cs typeface="Verdana"/>
              <a:sym typeface="Verdana"/>
            </a:endParaRPr>
          </a:p>
          <a:p>
            <a:pPr marL="0" lvl="0" indent="0" algn="l" rtl="0">
              <a:lnSpc>
                <a:spcPct val="115000"/>
              </a:lnSpc>
              <a:spcBef>
                <a:spcPts val="0"/>
              </a:spcBef>
              <a:spcAft>
                <a:spcPts val="0"/>
              </a:spcAft>
              <a:buNone/>
            </a:pPr>
            <a:r>
              <a:rPr lang="en" sz="1600">
                <a:latin typeface="Verdana"/>
                <a:ea typeface="Verdana"/>
                <a:cs typeface="Verdana"/>
                <a:sym typeface="Verdana"/>
              </a:rPr>
              <a:t>Read through the next 5 slides and then take a quiz to see what you’ve learned. </a:t>
            </a:r>
            <a:r>
              <a:rPr lang="en" sz="2000">
                <a:latin typeface="Verdana"/>
                <a:ea typeface="Verdana"/>
                <a:cs typeface="Verdana"/>
                <a:sym typeface="Verdana"/>
              </a:rPr>
              <a:t> </a:t>
            </a:r>
            <a:endParaRPr sz="2000">
              <a:latin typeface="Verdana"/>
              <a:ea typeface="Verdana"/>
              <a:cs typeface="Verdana"/>
              <a:sym typeface="Verdana"/>
            </a:endParaRPr>
          </a:p>
        </p:txBody>
      </p:sp>
      <p:pic>
        <p:nvPicPr>
          <p:cNvPr id="212" name="Google Shape;212;p25"/>
          <p:cNvPicPr preferRelativeResize="0"/>
          <p:nvPr/>
        </p:nvPicPr>
        <p:blipFill>
          <a:blip r:embed="rId5">
            <a:alphaModFix/>
          </a:blip>
          <a:stretch>
            <a:fillRect/>
          </a:stretch>
        </p:blipFill>
        <p:spPr>
          <a:xfrm>
            <a:off x="377025" y="166425"/>
            <a:ext cx="881288" cy="1102350"/>
          </a:xfrm>
          <a:prstGeom prst="rect">
            <a:avLst/>
          </a:prstGeom>
          <a:noFill/>
          <a:ln>
            <a:noFill/>
          </a:ln>
        </p:spPr>
      </p:pic>
      <p:pic>
        <p:nvPicPr>
          <p:cNvPr id="213" name="Google Shape;213;p25"/>
          <p:cNvPicPr preferRelativeResize="0"/>
          <p:nvPr/>
        </p:nvPicPr>
        <p:blipFill>
          <a:blip r:embed="rId6">
            <a:alphaModFix/>
          </a:blip>
          <a:stretch>
            <a:fillRect/>
          </a:stretch>
        </p:blipFill>
        <p:spPr>
          <a:xfrm>
            <a:off x="7672429" y="0"/>
            <a:ext cx="1471574" cy="1681799"/>
          </a:xfrm>
          <a:prstGeom prst="rect">
            <a:avLst/>
          </a:prstGeom>
          <a:noFill/>
          <a:ln>
            <a:noFill/>
          </a:ln>
        </p:spPr>
      </p:pic>
      <p:sp>
        <p:nvSpPr>
          <p:cNvPr id="214" name="Google Shape;214;p25"/>
          <p:cNvSpPr txBox="1"/>
          <p:nvPr/>
        </p:nvSpPr>
        <p:spPr>
          <a:xfrm>
            <a:off x="7918475" y="896825"/>
            <a:ext cx="1102200" cy="71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Roboto"/>
                <a:ea typeface="Roboto"/>
                <a:cs typeface="Roboto"/>
                <a:sym typeface="Roboto"/>
              </a:rPr>
              <a:t>Science</a:t>
            </a:r>
            <a:endParaRPr sz="2000">
              <a:solidFill>
                <a:srgbClr val="FFFFFF"/>
              </a:solidFill>
              <a:latin typeface="Roboto"/>
              <a:ea typeface="Roboto"/>
              <a:cs typeface="Roboto"/>
              <a:sym typeface="Roboto"/>
            </a:endParaRPr>
          </a:p>
          <a:p>
            <a:pPr marL="0" lvl="0" indent="0" algn="ctr" rtl="0">
              <a:spcBef>
                <a:spcPts val="0"/>
              </a:spcBef>
              <a:spcAft>
                <a:spcPts val="0"/>
              </a:spcAft>
              <a:buNone/>
            </a:pPr>
            <a:r>
              <a:rPr lang="en" sz="2000">
                <a:solidFill>
                  <a:srgbClr val="FFFFFF"/>
                </a:solidFill>
                <a:latin typeface="Roboto"/>
                <a:ea typeface="Roboto"/>
                <a:cs typeface="Roboto"/>
                <a:sym typeface="Roboto"/>
              </a:rPr>
              <a:t>Team</a:t>
            </a:r>
            <a:endParaRPr sz="2000">
              <a:solidFill>
                <a:srgbClr val="FFFFFF"/>
              </a:solidFill>
              <a:latin typeface="Roboto"/>
              <a:ea typeface="Roboto"/>
              <a:cs typeface="Roboto"/>
              <a:sym typeface="Roboto"/>
            </a:endParaRPr>
          </a:p>
        </p:txBody>
      </p:sp>
      <p:pic>
        <p:nvPicPr>
          <p:cNvPr id="215" name="Google Shape;215;p25"/>
          <p:cNvPicPr preferRelativeResize="0"/>
          <p:nvPr/>
        </p:nvPicPr>
        <p:blipFill>
          <a:blip r:embed="rId7">
            <a:alphaModFix/>
          </a:blip>
          <a:stretch>
            <a:fillRect/>
          </a:stretch>
        </p:blipFill>
        <p:spPr>
          <a:xfrm>
            <a:off x="152400" y="1421175"/>
            <a:ext cx="1363125" cy="1316389"/>
          </a:xfrm>
          <a:prstGeom prst="rect">
            <a:avLst/>
          </a:prstGeom>
          <a:noFill/>
          <a:ln>
            <a:noFill/>
          </a:ln>
        </p:spPr>
      </p:pic>
      <p:pic>
        <p:nvPicPr>
          <p:cNvPr id="216" name="Google Shape;216;p25"/>
          <p:cNvPicPr preferRelativeResize="0"/>
          <p:nvPr/>
        </p:nvPicPr>
        <p:blipFill>
          <a:blip r:embed="rId8">
            <a:alphaModFix/>
          </a:blip>
          <a:stretch>
            <a:fillRect/>
          </a:stretch>
        </p:blipFill>
        <p:spPr>
          <a:xfrm>
            <a:off x="7763600" y="3900299"/>
            <a:ext cx="1257075" cy="1148439"/>
          </a:xfrm>
          <a:prstGeom prst="rect">
            <a:avLst/>
          </a:prstGeom>
          <a:noFill/>
          <a:ln>
            <a:noFill/>
          </a:ln>
        </p:spPr>
      </p:pic>
      <p:pic>
        <p:nvPicPr>
          <p:cNvPr id="217" name="Google Shape;217;p25"/>
          <p:cNvPicPr preferRelativeResize="0"/>
          <p:nvPr/>
        </p:nvPicPr>
        <p:blipFill>
          <a:blip r:embed="rId9">
            <a:alphaModFix/>
          </a:blip>
          <a:stretch>
            <a:fillRect/>
          </a:stretch>
        </p:blipFill>
        <p:spPr>
          <a:xfrm>
            <a:off x="7232042" y="2008702"/>
            <a:ext cx="1788632" cy="1316400"/>
          </a:xfrm>
          <a:prstGeom prst="rect">
            <a:avLst/>
          </a:prstGeom>
          <a:noFill/>
          <a:ln>
            <a:noFill/>
          </a:ln>
        </p:spPr>
      </p:pic>
      <p:pic>
        <p:nvPicPr>
          <p:cNvPr id="218" name="Google Shape;218;p25"/>
          <p:cNvPicPr preferRelativeResize="0"/>
          <p:nvPr/>
        </p:nvPicPr>
        <p:blipFill>
          <a:blip r:embed="rId10">
            <a:alphaModFix/>
          </a:blip>
          <a:stretch>
            <a:fillRect/>
          </a:stretch>
        </p:blipFill>
        <p:spPr>
          <a:xfrm>
            <a:off x="228214" y="2774899"/>
            <a:ext cx="957861" cy="1148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2"/>
        <p:cNvGrpSpPr/>
        <p:nvPr/>
      </p:nvGrpSpPr>
      <p:grpSpPr>
        <a:xfrm>
          <a:off x="0" y="0"/>
          <a:ext cx="0" cy="0"/>
          <a:chOff x="0" y="0"/>
          <a:chExt cx="0" cy="0"/>
        </a:xfrm>
      </p:grpSpPr>
      <p:pic>
        <p:nvPicPr>
          <p:cNvPr id="223" name="Google Shape;223;p26">
            <a:hlinkClick r:id="" action="ppaction://hlinkshowjump?jump=firstslide"/>
          </p:cNvPr>
          <p:cNvPicPr preferRelativeResize="0"/>
          <p:nvPr/>
        </p:nvPicPr>
        <p:blipFill>
          <a:blip r:embed="rId4">
            <a:alphaModFix/>
          </a:blip>
          <a:stretch>
            <a:fillRect/>
          </a:stretch>
        </p:blipFill>
        <p:spPr>
          <a:xfrm>
            <a:off x="155975" y="3923350"/>
            <a:ext cx="1102350" cy="1102350"/>
          </a:xfrm>
          <a:prstGeom prst="rect">
            <a:avLst/>
          </a:prstGeom>
          <a:noFill/>
          <a:ln>
            <a:noFill/>
          </a:ln>
        </p:spPr>
      </p:pic>
      <p:sp>
        <p:nvSpPr>
          <p:cNvPr id="224" name="Google Shape;224;p26"/>
          <p:cNvSpPr txBox="1"/>
          <p:nvPr/>
        </p:nvSpPr>
        <p:spPr>
          <a:xfrm>
            <a:off x="4218500" y="378400"/>
            <a:ext cx="34197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FFFF"/>
                </a:solidFill>
                <a:latin typeface="Comfortaa"/>
                <a:ea typeface="Comfortaa"/>
                <a:cs typeface="Comfortaa"/>
                <a:sym typeface="Comfortaa"/>
              </a:rPr>
              <a:t>MS. STUBER</a:t>
            </a:r>
            <a:endParaRPr sz="2000">
              <a:solidFill>
                <a:srgbClr val="FFFFFF"/>
              </a:solidFill>
              <a:latin typeface="Comfortaa"/>
              <a:ea typeface="Comfortaa"/>
              <a:cs typeface="Comfortaa"/>
              <a:sym typeface="Comfortaa"/>
            </a:endParaRPr>
          </a:p>
        </p:txBody>
      </p:sp>
      <p:pic>
        <p:nvPicPr>
          <p:cNvPr id="225" name="Google Shape;225;p26"/>
          <p:cNvPicPr preferRelativeResize="0"/>
          <p:nvPr/>
        </p:nvPicPr>
        <p:blipFill>
          <a:blip r:embed="rId5">
            <a:alphaModFix/>
          </a:blip>
          <a:stretch>
            <a:fillRect/>
          </a:stretch>
        </p:blipFill>
        <p:spPr>
          <a:xfrm>
            <a:off x="6843445" y="294325"/>
            <a:ext cx="1715699" cy="2146049"/>
          </a:xfrm>
          <a:prstGeom prst="rect">
            <a:avLst/>
          </a:prstGeom>
          <a:noFill/>
          <a:ln>
            <a:noFill/>
          </a:ln>
        </p:spPr>
      </p:pic>
      <p:sp>
        <p:nvSpPr>
          <p:cNvPr id="226" name="Google Shape;226;p26"/>
          <p:cNvSpPr txBox="1"/>
          <p:nvPr/>
        </p:nvSpPr>
        <p:spPr>
          <a:xfrm>
            <a:off x="1258325" y="1835975"/>
            <a:ext cx="7374900" cy="31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Comfortaa"/>
                <a:ea typeface="Comfortaa"/>
                <a:cs typeface="Comfortaa"/>
                <a:sym typeface="Comfortaa"/>
              </a:rPr>
              <a:t>Ms. Stuber was born and grew up in Minneapolis, Minnesota. She has been to college in Minnesota but got her Bachelor in Education at KSU and her Master’s at Liberty University. She has 4 wonderful adult children and a fantastic boyfriend, oh and 2 crazy cats. The most beautiful place she has ever been is Tortola in the British Virgin Islands and wants to go again. Her favorite book(s) are the sci-fi series </a:t>
            </a:r>
            <a:r>
              <a:rPr lang="en" sz="1800" u="sng">
                <a:solidFill>
                  <a:srgbClr val="FFFFFF"/>
                </a:solidFill>
                <a:latin typeface="Comfortaa"/>
                <a:ea typeface="Comfortaa"/>
                <a:cs typeface="Comfortaa"/>
                <a:sym typeface="Comfortaa"/>
              </a:rPr>
              <a:t>Red Rising</a:t>
            </a:r>
            <a:r>
              <a:rPr lang="en" sz="1800">
                <a:solidFill>
                  <a:srgbClr val="FFFFFF"/>
                </a:solidFill>
                <a:latin typeface="Comfortaa"/>
                <a:ea typeface="Comfortaa"/>
                <a:cs typeface="Comfortaa"/>
                <a:sym typeface="Comfortaa"/>
              </a:rPr>
              <a:t> by Pierce Brown. She rarely watches TV but loves movies. Her favorites are the </a:t>
            </a:r>
            <a:r>
              <a:rPr lang="en" sz="1800" i="1">
                <a:solidFill>
                  <a:srgbClr val="FFFFFF"/>
                </a:solidFill>
                <a:latin typeface="Comfortaa"/>
                <a:ea typeface="Comfortaa"/>
                <a:cs typeface="Comfortaa"/>
                <a:sym typeface="Comfortaa"/>
              </a:rPr>
              <a:t>Harry Potter</a:t>
            </a:r>
            <a:r>
              <a:rPr lang="en" sz="1800">
                <a:solidFill>
                  <a:srgbClr val="FFFFFF"/>
                </a:solidFill>
                <a:latin typeface="Comfortaa"/>
                <a:ea typeface="Comfortaa"/>
                <a:cs typeface="Comfortaa"/>
                <a:sym typeface="Comfortaa"/>
              </a:rPr>
              <a:t> movies and she wants to live in Hogwarts and teach Defense Against the Dark Arts. </a:t>
            </a:r>
            <a:endParaRPr sz="1800">
              <a:solidFill>
                <a:srgbClr val="FFFFFF"/>
              </a:solidFill>
              <a:latin typeface="Comfortaa"/>
              <a:ea typeface="Comfortaa"/>
              <a:cs typeface="Comfortaa"/>
              <a:sym typeface="Comfortaa"/>
            </a:endParaRPr>
          </a:p>
        </p:txBody>
      </p:sp>
      <p:pic>
        <p:nvPicPr>
          <p:cNvPr id="227" name="Google Shape;227;p26"/>
          <p:cNvPicPr preferRelativeResize="0"/>
          <p:nvPr/>
        </p:nvPicPr>
        <p:blipFill>
          <a:blip r:embed="rId6">
            <a:alphaModFix/>
          </a:blip>
          <a:stretch>
            <a:fillRect/>
          </a:stretch>
        </p:blipFill>
        <p:spPr>
          <a:xfrm>
            <a:off x="152400" y="152400"/>
            <a:ext cx="1513475" cy="1515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pic>
        <p:nvPicPr>
          <p:cNvPr id="232" name="Google Shape;232;p27">
            <a:hlinkClick r:id="" action="ppaction://hlinkshowjump?jump=firstslide"/>
          </p:cNvPr>
          <p:cNvPicPr preferRelativeResize="0"/>
          <p:nvPr/>
        </p:nvPicPr>
        <p:blipFill>
          <a:blip r:embed="rId4">
            <a:alphaModFix/>
          </a:blip>
          <a:stretch>
            <a:fillRect/>
          </a:stretch>
        </p:blipFill>
        <p:spPr>
          <a:xfrm>
            <a:off x="155975" y="3923350"/>
            <a:ext cx="1102350" cy="1102350"/>
          </a:xfrm>
          <a:prstGeom prst="rect">
            <a:avLst/>
          </a:prstGeom>
          <a:noFill/>
          <a:ln>
            <a:noFill/>
          </a:ln>
        </p:spPr>
      </p:pic>
      <p:sp>
        <p:nvSpPr>
          <p:cNvPr id="233" name="Google Shape;233;p27"/>
          <p:cNvSpPr txBox="1"/>
          <p:nvPr/>
        </p:nvSpPr>
        <p:spPr>
          <a:xfrm>
            <a:off x="4120400" y="630675"/>
            <a:ext cx="3630000" cy="89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Comfortaa"/>
                <a:ea typeface="Comfortaa"/>
                <a:cs typeface="Comfortaa"/>
                <a:sym typeface="Comfortaa"/>
              </a:rPr>
              <a:t>MS. WALENS</a:t>
            </a:r>
            <a:endParaRPr sz="2400">
              <a:solidFill>
                <a:srgbClr val="FFFFFF"/>
              </a:solidFill>
              <a:latin typeface="Comfortaa"/>
              <a:ea typeface="Comfortaa"/>
              <a:cs typeface="Comfortaa"/>
              <a:sym typeface="Comfortaa"/>
            </a:endParaRPr>
          </a:p>
        </p:txBody>
      </p:sp>
      <p:sp>
        <p:nvSpPr>
          <p:cNvPr id="234" name="Google Shape;234;p27"/>
          <p:cNvSpPr txBox="1"/>
          <p:nvPr/>
        </p:nvSpPr>
        <p:spPr>
          <a:xfrm>
            <a:off x="1186950" y="1211725"/>
            <a:ext cx="7381500" cy="17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a:solidFill>
                <a:srgbClr val="FFFFFF"/>
              </a:solidFill>
              <a:latin typeface="Comfortaa"/>
              <a:ea typeface="Comfortaa"/>
              <a:cs typeface="Comfortaa"/>
              <a:sym typeface="Comfortaa"/>
            </a:endParaRPr>
          </a:p>
          <a:p>
            <a:pPr marL="0" lvl="0" indent="0" algn="l" rtl="0">
              <a:spcBef>
                <a:spcPts val="0"/>
              </a:spcBef>
              <a:spcAft>
                <a:spcPts val="0"/>
              </a:spcAft>
              <a:buNone/>
            </a:pPr>
            <a:r>
              <a:rPr lang="en" sz="1900">
                <a:solidFill>
                  <a:srgbClr val="FFFFFF"/>
                </a:solidFill>
                <a:latin typeface="Comfortaa"/>
                <a:ea typeface="Comfortaa"/>
                <a:cs typeface="Comfortaa"/>
                <a:sym typeface="Comfortaa"/>
              </a:rPr>
              <a:t>Ms. Walens grew up in Cobb County. She went to Florida State University and got a degree in Biology and Science Education. She has 2 dogs she loves. She also has 5 nephews and 1 niece. Her favorite place to go is Virginia to see her sister and all of her kiddos! Ms. Walens favorite movie is called </a:t>
            </a:r>
            <a:r>
              <a:rPr lang="en" sz="1900" i="1">
                <a:solidFill>
                  <a:srgbClr val="FFFFFF"/>
                </a:solidFill>
                <a:latin typeface="Comfortaa"/>
                <a:ea typeface="Comfortaa"/>
                <a:cs typeface="Comfortaa"/>
                <a:sym typeface="Comfortaa"/>
              </a:rPr>
              <a:t>La Grande Beliezza </a:t>
            </a:r>
            <a:r>
              <a:rPr lang="en" sz="1900">
                <a:solidFill>
                  <a:srgbClr val="FFFFFF"/>
                </a:solidFill>
                <a:latin typeface="Comfortaa"/>
                <a:ea typeface="Comfortaa"/>
                <a:cs typeface="Comfortaa"/>
                <a:sym typeface="Comfortaa"/>
              </a:rPr>
              <a:t>and her favorite book is </a:t>
            </a:r>
            <a:r>
              <a:rPr lang="en" sz="1900" u="sng">
                <a:solidFill>
                  <a:srgbClr val="FFFFFF"/>
                </a:solidFill>
                <a:latin typeface="Comfortaa"/>
                <a:ea typeface="Comfortaa"/>
                <a:cs typeface="Comfortaa"/>
                <a:sym typeface="Comfortaa"/>
              </a:rPr>
              <a:t>Slaughterhouse Five</a:t>
            </a:r>
            <a:r>
              <a:rPr lang="en" sz="1900">
                <a:solidFill>
                  <a:srgbClr val="FFFFFF"/>
                </a:solidFill>
                <a:latin typeface="Comfortaa"/>
                <a:ea typeface="Comfortaa"/>
                <a:cs typeface="Comfortaa"/>
                <a:sym typeface="Comfortaa"/>
              </a:rPr>
              <a:t> by Kurt Vonnegut.  Ms. Walens also loves computer science and coding. She has been taking coding classes at Georgia Tech and she sponsors the Girls Who Code club at Smith. Let her know if you want to join!</a:t>
            </a:r>
            <a:endParaRPr sz="1900">
              <a:solidFill>
                <a:srgbClr val="FFFFFF"/>
              </a:solidFill>
              <a:latin typeface="Comfortaa"/>
              <a:ea typeface="Comfortaa"/>
              <a:cs typeface="Comfortaa"/>
              <a:sym typeface="Comfortaa"/>
            </a:endParaRPr>
          </a:p>
        </p:txBody>
      </p:sp>
      <p:pic>
        <p:nvPicPr>
          <p:cNvPr id="235" name="Google Shape;235;p27"/>
          <p:cNvPicPr preferRelativeResize="0"/>
          <p:nvPr/>
        </p:nvPicPr>
        <p:blipFill>
          <a:blip r:embed="rId5">
            <a:alphaModFix/>
          </a:blip>
          <a:stretch>
            <a:fillRect/>
          </a:stretch>
        </p:blipFill>
        <p:spPr>
          <a:xfrm>
            <a:off x="6812650" y="329275"/>
            <a:ext cx="1628250" cy="1198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1D9208-CF36-484A-A72D-96CE8E69A28B}"/>
              </a:ext>
            </a:extLst>
          </p:cNvPr>
          <p:cNvPicPr>
            <a:picLocks noChangeAspect="1"/>
          </p:cNvPicPr>
          <p:nvPr/>
        </p:nvPicPr>
        <p:blipFill>
          <a:blip r:embed="rId2"/>
          <a:stretch>
            <a:fillRect/>
          </a:stretch>
        </p:blipFill>
        <p:spPr>
          <a:xfrm>
            <a:off x="0" y="0"/>
            <a:ext cx="9493250" cy="5207793"/>
          </a:xfrm>
          <a:prstGeom prst="rect">
            <a:avLst/>
          </a:prstGeom>
        </p:spPr>
      </p:pic>
    </p:spTree>
    <p:extLst>
      <p:ext uri="{BB962C8B-B14F-4D97-AF65-F5344CB8AC3E}">
        <p14:creationId xmlns:p14="http://schemas.microsoft.com/office/powerpoint/2010/main" val="3556999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pic>
        <p:nvPicPr>
          <p:cNvPr id="240" name="Google Shape;240;p28">
            <a:hlinkClick r:id="" action="ppaction://hlinkshowjump?jump=firstslide"/>
          </p:cNvPr>
          <p:cNvPicPr preferRelativeResize="0"/>
          <p:nvPr/>
        </p:nvPicPr>
        <p:blipFill>
          <a:blip r:embed="rId4">
            <a:alphaModFix/>
          </a:blip>
          <a:stretch>
            <a:fillRect/>
          </a:stretch>
        </p:blipFill>
        <p:spPr>
          <a:xfrm>
            <a:off x="155975" y="3923350"/>
            <a:ext cx="1102350" cy="1102350"/>
          </a:xfrm>
          <a:prstGeom prst="rect">
            <a:avLst/>
          </a:prstGeom>
          <a:noFill/>
          <a:ln>
            <a:noFill/>
          </a:ln>
        </p:spPr>
      </p:pic>
      <p:sp>
        <p:nvSpPr>
          <p:cNvPr id="241" name="Google Shape;241;p28"/>
          <p:cNvSpPr txBox="1"/>
          <p:nvPr/>
        </p:nvSpPr>
        <p:spPr>
          <a:xfrm>
            <a:off x="4140175" y="219350"/>
            <a:ext cx="3952200" cy="75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Comfortaa"/>
                <a:ea typeface="Comfortaa"/>
                <a:cs typeface="Comfortaa"/>
                <a:sym typeface="Comfortaa"/>
              </a:rPr>
              <a:t>MS. LOUIFAITE</a:t>
            </a:r>
            <a:endParaRPr sz="2400">
              <a:solidFill>
                <a:srgbClr val="FFFFFF"/>
              </a:solidFill>
              <a:latin typeface="Comfortaa"/>
              <a:ea typeface="Comfortaa"/>
              <a:cs typeface="Comfortaa"/>
              <a:sym typeface="Comfortaa"/>
            </a:endParaRPr>
          </a:p>
        </p:txBody>
      </p:sp>
      <p:pic>
        <p:nvPicPr>
          <p:cNvPr id="242" name="Google Shape;242;p28"/>
          <p:cNvPicPr preferRelativeResize="0"/>
          <p:nvPr/>
        </p:nvPicPr>
        <p:blipFill>
          <a:blip r:embed="rId5">
            <a:alphaModFix/>
          </a:blip>
          <a:stretch>
            <a:fillRect/>
          </a:stretch>
        </p:blipFill>
        <p:spPr>
          <a:xfrm>
            <a:off x="1410725" y="724781"/>
            <a:ext cx="7733276" cy="426631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6"/>
        <p:cNvGrpSpPr/>
        <p:nvPr/>
      </p:nvGrpSpPr>
      <p:grpSpPr>
        <a:xfrm>
          <a:off x="0" y="0"/>
          <a:ext cx="0" cy="0"/>
          <a:chOff x="0" y="0"/>
          <a:chExt cx="0" cy="0"/>
        </a:xfrm>
      </p:grpSpPr>
      <p:pic>
        <p:nvPicPr>
          <p:cNvPr id="247" name="Google Shape;247;p29">
            <a:hlinkClick r:id="" action="ppaction://hlinkshowjump?jump=firstslide"/>
          </p:cNvPr>
          <p:cNvPicPr preferRelativeResize="0"/>
          <p:nvPr/>
        </p:nvPicPr>
        <p:blipFill>
          <a:blip r:embed="rId4">
            <a:alphaModFix/>
          </a:blip>
          <a:stretch>
            <a:fillRect/>
          </a:stretch>
        </p:blipFill>
        <p:spPr>
          <a:xfrm>
            <a:off x="155975" y="3923350"/>
            <a:ext cx="1102350" cy="1102350"/>
          </a:xfrm>
          <a:prstGeom prst="rect">
            <a:avLst/>
          </a:prstGeom>
          <a:noFill/>
          <a:ln>
            <a:noFill/>
          </a:ln>
        </p:spPr>
      </p:pic>
      <p:sp>
        <p:nvSpPr>
          <p:cNvPr id="248" name="Google Shape;248;p29"/>
          <p:cNvSpPr txBox="1"/>
          <p:nvPr/>
        </p:nvSpPr>
        <p:spPr>
          <a:xfrm>
            <a:off x="3494850" y="804250"/>
            <a:ext cx="3812100" cy="79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Comfortaa"/>
                <a:ea typeface="Comfortaa"/>
                <a:cs typeface="Comfortaa"/>
                <a:sym typeface="Comfortaa"/>
              </a:rPr>
              <a:t>MR. BURGER</a:t>
            </a:r>
            <a:endParaRPr sz="2400">
              <a:solidFill>
                <a:srgbClr val="FFFFFF"/>
              </a:solidFill>
              <a:latin typeface="Comfortaa"/>
              <a:ea typeface="Comfortaa"/>
              <a:cs typeface="Comfortaa"/>
              <a:sym typeface="Comfortaa"/>
            </a:endParaRPr>
          </a:p>
        </p:txBody>
      </p:sp>
      <p:sp>
        <p:nvSpPr>
          <p:cNvPr id="249" name="Google Shape;249;p29"/>
          <p:cNvSpPr txBox="1"/>
          <p:nvPr/>
        </p:nvSpPr>
        <p:spPr>
          <a:xfrm>
            <a:off x="1607350" y="1706100"/>
            <a:ext cx="7307100" cy="343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FFFF"/>
                </a:solidFill>
                <a:latin typeface="Comfortaa"/>
                <a:ea typeface="Comfortaa"/>
                <a:cs typeface="Comfortaa"/>
                <a:sym typeface="Comfortaa"/>
              </a:rPr>
              <a:t>Mr. Burger has been teaching for 11 years, and has taught at Smitha for 7. He went to college at Penn State University and Kennesaw State University. He loves music (rock, bachata, reggaeton) and tv (Money Heist, The Wire). He loves to travel outside the US and has been to Russia, Scotland, Malta, Mexico, Honduras, Belize, and many other places. He has two boys, Tristan (3.5 years old) and Torrian (1 year old). </a:t>
            </a:r>
            <a:endParaRPr sz="2000">
              <a:solidFill>
                <a:srgbClr val="FFFFFF"/>
              </a:solidFill>
              <a:latin typeface="Comfortaa"/>
              <a:ea typeface="Comfortaa"/>
              <a:cs typeface="Comfortaa"/>
              <a:sym typeface="Comfortaa"/>
            </a:endParaRPr>
          </a:p>
        </p:txBody>
      </p:sp>
      <p:pic>
        <p:nvPicPr>
          <p:cNvPr id="250" name="Google Shape;250;p29"/>
          <p:cNvPicPr preferRelativeResize="0"/>
          <p:nvPr/>
        </p:nvPicPr>
        <p:blipFill>
          <a:blip r:embed="rId5">
            <a:alphaModFix/>
          </a:blip>
          <a:stretch>
            <a:fillRect/>
          </a:stretch>
        </p:blipFill>
        <p:spPr>
          <a:xfrm>
            <a:off x="7076350" y="201850"/>
            <a:ext cx="1533855" cy="1401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pic>
        <p:nvPicPr>
          <p:cNvPr id="255" name="Google Shape;255;p30">
            <a:hlinkClick r:id="" action="ppaction://hlinkshowjump?jump=firstslide"/>
          </p:cNvPr>
          <p:cNvPicPr preferRelativeResize="0"/>
          <p:nvPr/>
        </p:nvPicPr>
        <p:blipFill>
          <a:blip r:embed="rId4">
            <a:alphaModFix/>
          </a:blip>
          <a:stretch>
            <a:fillRect/>
          </a:stretch>
        </p:blipFill>
        <p:spPr>
          <a:xfrm>
            <a:off x="155975" y="3923350"/>
            <a:ext cx="1102350" cy="1102350"/>
          </a:xfrm>
          <a:prstGeom prst="rect">
            <a:avLst/>
          </a:prstGeom>
          <a:noFill/>
          <a:ln>
            <a:noFill/>
          </a:ln>
        </p:spPr>
      </p:pic>
      <p:sp>
        <p:nvSpPr>
          <p:cNvPr id="256" name="Google Shape;256;p30"/>
          <p:cNvSpPr txBox="1"/>
          <p:nvPr/>
        </p:nvSpPr>
        <p:spPr>
          <a:xfrm>
            <a:off x="4572000" y="392425"/>
            <a:ext cx="3868200" cy="100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Comfortaa"/>
                <a:ea typeface="Comfortaa"/>
                <a:cs typeface="Comfortaa"/>
                <a:sym typeface="Comfortaa"/>
              </a:rPr>
              <a:t>MS. WOODWARD</a:t>
            </a:r>
            <a:endParaRPr sz="2400">
              <a:solidFill>
                <a:srgbClr val="FFFFFF"/>
              </a:solidFill>
              <a:latin typeface="Comfortaa"/>
              <a:ea typeface="Comfortaa"/>
              <a:cs typeface="Comfortaa"/>
              <a:sym typeface="Comfortaa"/>
            </a:endParaRPr>
          </a:p>
        </p:txBody>
      </p:sp>
      <p:sp>
        <p:nvSpPr>
          <p:cNvPr id="257" name="Google Shape;257;p30"/>
          <p:cNvSpPr txBox="1"/>
          <p:nvPr/>
        </p:nvSpPr>
        <p:spPr>
          <a:xfrm>
            <a:off x="1607100" y="1937075"/>
            <a:ext cx="6833100" cy="264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FFFF"/>
                </a:solidFill>
                <a:latin typeface="Comfortaa"/>
                <a:ea typeface="Comfortaa"/>
                <a:cs typeface="Comfortaa"/>
                <a:sym typeface="Comfortaa"/>
              </a:rPr>
              <a:t>Ms. Woodward is a Cobb County native. She went to Hollydale, Tapp, and McEachern Schools. In fact, she lived on Tiffany Drive right beside the school from us!</a:t>
            </a:r>
            <a:endParaRPr sz="2000">
              <a:solidFill>
                <a:srgbClr val="FFFFFF"/>
              </a:solidFill>
              <a:latin typeface="Comfortaa"/>
              <a:ea typeface="Comfortaa"/>
              <a:cs typeface="Comfortaa"/>
              <a:sym typeface="Comfortaa"/>
            </a:endParaRPr>
          </a:p>
          <a:p>
            <a:pPr marL="0" lvl="0" indent="0" algn="l" rtl="0">
              <a:spcBef>
                <a:spcPts val="0"/>
              </a:spcBef>
              <a:spcAft>
                <a:spcPts val="0"/>
              </a:spcAft>
              <a:buNone/>
            </a:pPr>
            <a:r>
              <a:rPr lang="en" sz="2000">
                <a:solidFill>
                  <a:srgbClr val="FFFFFF"/>
                </a:solidFill>
                <a:latin typeface="Comfortaa"/>
                <a:ea typeface="Comfortaa"/>
                <a:cs typeface="Comfortaa"/>
                <a:sym typeface="Comfortaa"/>
              </a:rPr>
              <a:t>Ms. Woodward likes camping and being out of doors. She has 3 daughters and lots of pets that they keep bringing home. Some of you probably surprised that she is now in 8th grade!!</a:t>
            </a:r>
            <a:endParaRPr sz="2000">
              <a:solidFill>
                <a:srgbClr val="FFFFFF"/>
              </a:solidFill>
              <a:latin typeface="Comfortaa"/>
              <a:ea typeface="Comfortaa"/>
              <a:cs typeface="Comfortaa"/>
              <a:sym typeface="Comfortaa"/>
            </a:endParaRPr>
          </a:p>
        </p:txBody>
      </p:sp>
      <p:pic>
        <p:nvPicPr>
          <p:cNvPr id="258" name="Google Shape;258;p30"/>
          <p:cNvPicPr preferRelativeResize="0"/>
          <p:nvPr/>
        </p:nvPicPr>
        <p:blipFill>
          <a:blip r:embed="rId5">
            <a:alphaModFix/>
          </a:blip>
          <a:stretch>
            <a:fillRect/>
          </a:stretch>
        </p:blipFill>
        <p:spPr>
          <a:xfrm>
            <a:off x="7520575" y="133412"/>
            <a:ext cx="1273750" cy="1527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2"/>
        <p:cNvGrpSpPr/>
        <p:nvPr/>
      </p:nvGrpSpPr>
      <p:grpSpPr>
        <a:xfrm>
          <a:off x="0" y="0"/>
          <a:ext cx="0" cy="0"/>
          <a:chOff x="0" y="0"/>
          <a:chExt cx="0" cy="0"/>
        </a:xfrm>
      </p:grpSpPr>
      <p:pic>
        <p:nvPicPr>
          <p:cNvPr id="263" name="Google Shape;263;p31">
            <a:hlinkClick r:id="" action="ppaction://hlinkshowjump?jump=firstslide"/>
          </p:cNvPr>
          <p:cNvPicPr preferRelativeResize="0"/>
          <p:nvPr/>
        </p:nvPicPr>
        <p:blipFill>
          <a:blip r:embed="rId4">
            <a:alphaModFix/>
          </a:blip>
          <a:stretch>
            <a:fillRect/>
          </a:stretch>
        </p:blipFill>
        <p:spPr>
          <a:xfrm>
            <a:off x="155975" y="3923350"/>
            <a:ext cx="1102350" cy="1102350"/>
          </a:xfrm>
          <a:prstGeom prst="rect">
            <a:avLst/>
          </a:prstGeom>
          <a:noFill/>
          <a:ln>
            <a:noFill/>
          </a:ln>
        </p:spPr>
      </p:pic>
      <p:pic>
        <p:nvPicPr>
          <p:cNvPr id="264" name="Google Shape;264;p31"/>
          <p:cNvPicPr preferRelativeResize="0"/>
          <p:nvPr/>
        </p:nvPicPr>
        <p:blipFill>
          <a:blip r:embed="rId5">
            <a:alphaModFix/>
          </a:blip>
          <a:stretch>
            <a:fillRect/>
          </a:stretch>
        </p:blipFill>
        <p:spPr>
          <a:xfrm>
            <a:off x="7340825" y="210200"/>
            <a:ext cx="1588400" cy="1588400"/>
          </a:xfrm>
          <a:prstGeom prst="rect">
            <a:avLst/>
          </a:prstGeom>
          <a:noFill/>
          <a:ln>
            <a:noFill/>
          </a:ln>
        </p:spPr>
      </p:pic>
      <p:sp>
        <p:nvSpPr>
          <p:cNvPr id="265" name="Google Shape;265;p31"/>
          <p:cNvSpPr txBox="1"/>
          <p:nvPr/>
        </p:nvSpPr>
        <p:spPr>
          <a:xfrm>
            <a:off x="1923150" y="495524"/>
            <a:ext cx="5297700" cy="95781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latin typeface="Roboto"/>
                <a:ea typeface="Roboto"/>
                <a:cs typeface="Roboto"/>
                <a:sym typeface="Roboto"/>
              </a:rPr>
              <a:t>NAME THAT TEACHER!</a:t>
            </a:r>
            <a:endParaRPr sz="2500" b="1">
              <a:latin typeface="Roboto"/>
              <a:ea typeface="Roboto"/>
              <a:cs typeface="Roboto"/>
              <a:sym typeface="Roboto"/>
            </a:endParaRPr>
          </a:p>
        </p:txBody>
      </p:sp>
      <p:sp>
        <p:nvSpPr>
          <p:cNvPr id="266" name="Google Shape;266;p31"/>
          <p:cNvSpPr txBox="1"/>
          <p:nvPr/>
        </p:nvSpPr>
        <p:spPr>
          <a:xfrm>
            <a:off x="1426625" y="2180067"/>
            <a:ext cx="5914200" cy="110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Roboto"/>
                <a:ea typeface="Roboto"/>
                <a:cs typeface="Roboto"/>
                <a:sym typeface="Roboto"/>
              </a:rPr>
              <a:t>Take the quiz and find out how well you know the 8th grade Science team. Choose the </a:t>
            </a:r>
            <a:r>
              <a:rPr lang="en" sz="2000" u="sng" dirty="0">
                <a:latin typeface="Roboto"/>
                <a:ea typeface="Roboto"/>
                <a:cs typeface="Roboto"/>
                <a:sym typeface="Roboto"/>
              </a:rPr>
              <a:t>best</a:t>
            </a:r>
            <a:r>
              <a:rPr lang="en" sz="2000" dirty="0">
                <a:latin typeface="Roboto"/>
                <a:ea typeface="Roboto"/>
                <a:cs typeface="Roboto"/>
                <a:sym typeface="Roboto"/>
              </a:rPr>
              <a:t> answer for each question. </a:t>
            </a:r>
            <a:endParaRPr sz="2000" dirty="0">
              <a:latin typeface="Roboto"/>
              <a:ea typeface="Roboto"/>
              <a:cs typeface="Roboto"/>
              <a:sym typeface="Roboto"/>
            </a:endParaRPr>
          </a:p>
          <a:p>
            <a:pPr marL="0" lvl="0" indent="0" algn="l" rtl="0">
              <a:spcBef>
                <a:spcPts val="0"/>
              </a:spcBef>
              <a:spcAft>
                <a:spcPts val="0"/>
              </a:spcAft>
              <a:buNone/>
            </a:pPr>
            <a:endParaRPr sz="2000" dirty="0">
              <a:latin typeface="Roboto"/>
              <a:ea typeface="Roboto"/>
              <a:cs typeface="Roboto"/>
              <a:sym typeface="Roboto"/>
            </a:endParaRPr>
          </a:p>
          <a:p>
            <a:pPr marL="0" lvl="0" indent="0" algn="l" rtl="0">
              <a:spcBef>
                <a:spcPts val="0"/>
              </a:spcBef>
              <a:spcAft>
                <a:spcPts val="0"/>
              </a:spcAft>
              <a:buNone/>
            </a:pPr>
            <a:endParaRPr sz="2000" dirty="0">
              <a:latin typeface="Roboto"/>
              <a:ea typeface="Roboto"/>
              <a:cs typeface="Roboto"/>
              <a:sym typeface="Roboto"/>
            </a:endParaRPr>
          </a:p>
        </p:txBody>
      </p:sp>
      <p:sp>
        <p:nvSpPr>
          <p:cNvPr id="267" name="Google Shape;267;p31"/>
          <p:cNvSpPr txBox="1"/>
          <p:nvPr/>
        </p:nvSpPr>
        <p:spPr>
          <a:xfrm>
            <a:off x="2094600" y="3136425"/>
            <a:ext cx="7049400" cy="8407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u="sng" dirty="0">
                <a:solidFill>
                  <a:srgbClr val="351C75"/>
                </a:solidFill>
                <a:hlinkClick r:id="rId6"/>
              </a:rPr>
              <a:t>https://quizizz.com/join?gc=60387328</a:t>
            </a:r>
            <a:endParaRPr sz="2100" dirty="0">
              <a:solidFill>
                <a:srgbClr val="351C75"/>
              </a:solidFill>
            </a:endParaRPr>
          </a:p>
          <a:p>
            <a:pPr marL="0" lvl="0" indent="0" algn="l" rtl="0">
              <a:spcBef>
                <a:spcPts val="0"/>
              </a:spcBef>
              <a:spcAft>
                <a:spcPts val="0"/>
              </a:spcAft>
              <a:buNone/>
            </a:pPr>
            <a:endParaRPr dirty="0"/>
          </a:p>
        </p:txBody>
      </p:sp>
      <p:sp>
        <p:nvSpPr>
          <p:cNvPr id="268" name="Google Shape;268;p31"/>
          <p:cNvSpPr txBox="1"/>
          <p:nvPr/>
        </p:nvSpPr>
        <p:spPr>
          <a:xfrm>
            <a:off x="2228400" y="3770025"/>
            <a:ext cx="40503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O</a:t>
            </a:r>
            <a:r>
              <a:rPr lang="en" sz="2000">
                <a:latin typeface="Roboto"/>
                <a:ea typeface="Roboto"/>
                <a:cs typeface="Roboto"/>
                <a:sym typeface="Roboto"/>
              </a:rPr>
              <a:t>r you can go to quizizz and use the code</a:t>
            </a:r>
            <a:endParaRPr sz="2000">
              <a:latin typeface="Roboto"/>
              <a:ea typeface="Roboto"/>
              <a:cs typeface="Roboto"/>
              <a:sym typeface="Roboto"/>
            </a:endParaRPr>
          </a:p>
          <a:p>
            <a:pPr marL="0" lvl="0" indent="0" algn="ctr" rtl="0">
              <a:spcBef>
                <a:spcPts val="0"/>
              </a:spcBef>
              <a:spcAft>
                <a:spcPts val="0"/>
              </a:spcAft>
              <a:buNone/>
            </a:pPr>
            <a:r>
              <a:rPr lang="en" sz="2000">
                <a:latin typeface="Roboto"/>
                <a:ea typeface="Roboto"/>
                <a:cs typeface="Roboto"/>
                <a:sym typeface="Roboto"/>
              </a:rPr>
              <a:t>60387328</a:t>
            </a:r>
            <a:endParaRPr sz="2000">
              <a:latin typeface="Roboto"/>
              <a:ea typeface="Roboto"/>
              <a:cs typeface="Roboto"/>
              <a:sym typeface="Roboto"/>
            </a:endParaRPr>
          </a:p>
        </p:txBody>
      </p:sp>
      <p:sp>
        <p:nvSpPr>
          <p:cNvPr id="269" name="Google Shape;269;p31"/>
          <p:cNvSpPr txBox="1"/>
          <p:nvPr/>
        </p:nvSpPr>
        <p:spPr>
          <a:xfrm>
            <a:off x="2936683" y="1258975"/>
            <a:ext cx="3405600" cy="6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FFFF00"/>
                </a:solidFill>
                <a:latin typeface="Roboto"/>
                <a:ea typeface="Roboto"/>
                <a:cs typeface="Roboto"/>
                <a:sym typeface="Roboto"/>
              </a:rPr>
              <a:t>If you have landed here, read the 5 slides before this to </a:t>
            </a:r>
            <a:endParaRPr sz="1800" b="1" dirty="0">
              <a:solidFill>
                <a:srgbClr val="FFFF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7B9FC-2FB9-4164-AABC-C4F563BC06D9}"/>
              </a:ext>
            </a:extLst>
          </p:cNvPr>
          <p:cNvSpPr>
            <a:spLocks noGrp="1"/>
          </p:cNvSpPr>
          <p:nvPr>
            <p:ph type="title"/>
          </p:nvPr>
        </p:nvSpPr>
        <p:spPr/>
        <p:txBody>
          <a:bodyPr/>
          <a:lstStyle/>
          <a:p>
            <a:r>
              <a:rPr lang="en-US" sz="2400" dirty="0"/>
              <a:t>VIDEO: WHAT TYPE OF LEARNER ARE YOU?</a:t>
            </a:r>
          </a:p>
        </p:txBody>
      </p:sp>
      <p:pic>
        <p:nvPicPr>
          <p:cNvPr id="3" name="Picture 2">
            <a:hlinkClick r:id="rId2"/>
            <a:extLst>
              <a:ext uri="{FF2B5EF4-FFF2-40B4-BE49-F238E27FC236}">
                <a16:creationId xmlns:a16="http://schemas.microsoft.com/office/drawing/2014/main" id="{7D2D18A1-F701-47CE-83C4-A13FDAF15C31}"/>
              </a:ext>
            </a:extLst>
          </p:cNvPr>
          <p:cNvPicPr>
            <a:picLocks noChangeAspect="1"/>
          </p:cNvPicPr>
          <p:nvPr/>
        </p:nvPicPr>
        <p:blipFill>
          <a:blip r:embed="rId3"/>
          <a:stretch>
            <a:fillRect/>
          </a:stretch>
        </p:blipFill>
        <p:spPr>
          <a:xfrm>
            <a:off x="1282700" y="952500"/>
            <a:ext cx="6096000" cy="3238500"/>
          </a:xfrm>
          <a:prstGeom prst="rect">
            <a:avLst/>
          </a:prstGeom>
        </p:spPr>
      </p:pic>
    </p:spTree>
    <p:extLst>
      <p:ext uri="{BB962C8B-B14F-4D97-AF65-F5344CB8AC3E}">
        <p14:creationId xmlns:p14="http://schemas.microsoft.com/office/powerpoint/2010/main" val="234353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BD5F-8E8F-49CD-9435-99163725C475}"/>
              </a:ext>
            </a:extLst>
          </p:cNvPr>
          <p:cNvSpPr>
            <a:spLocks noGrp="1"/>
          </p:cNvSpPr>
          <p:nvPr>
            <p:ph type="title"/>
          </p:nvPr>
        </p:nvSpPr>
        <p:spPr/>
        <p:txBody>
          <a:bodyPr/>
          <a:lstStyle/>
          <a:p>
            <a:r>
              <a:rPr lang="en-US" dirty="0"/>
              <a:t>                    VIDEO RESPONSE USING MICROSOFT FORMS DOCUMENT</a:t>
            </a:r>
          </a:p>
        </p:txBody>
      </p:sp>
      <p:sp>
        <p:nvSpPr>
          <p:cNvPr id="3" name="Text Placeholder 2">
            <a:extLst>
              <a:ext uri="{FF2B5EF4-FFF2-40B4-BE49-F238E27FC236}">
                <a16:creationId xmlns:a16="http://schemas.microsoft.com/office/drawing/2014/main" id="{81D1E976-4CB3-4EBB-905B-5D95E6E52DA3}"/>
              </a:ext>
            </a:extLst>
          </p:cNvPr>
          <p:cNvSpPr>
            <a:spLocks noGrp="1"/>
          </p:cNvSpPr>
          <p:nvPr>
            <p:ph type="body" idx="1"/>
          </p:nvPr>
        </p:nvSpPr>
        <p:spPr/>
        <p:txBody>
          <a:bodyPr/>
          <a:lstStyle/>
          <a:p>
            <a:pPr marL="114300" indent="0">
              <a:buNone/>
            </a:pPr>
            <a:r>
              <a:rPr lang="en-US" dirty="0"/>
              <a:t>Now that you have watched the video we will reflect on what type of online student you are.</a:t>
            </a:r>
          </a:p>
          <a:p>
            <a:pPr marL="114300" indent="0">
              <a:buNone/>
            </a:pPr>
            <a:r>
              <a:rPr lang="en-US" sz="2000" b="1" u="sng" dirty="0"/>
              <a:t>To access the Microsoft Forms Response</a:t>
            </a:r>
          </a:p>
          <a:p>
            <a:pPr>
              <a:buAutoNum type="arabicPeriod"/>
            </a:pPr>
            <a:endParaRPr lang="en-US" dirty="0"/>
          </a:p>
          <a:p>
            <a:pPr>
              <a:buAutoNum type="arabicPeriod"/>
            </a:pPr>
            <a:r>
              <a:rPr lang="en-US" dirty="0"/>
              <a:t>You may </a:t>
            </a:r>
            <a:r>
              <a:rPr lang="en-US" b="1" dirty="0"/>
              <a:t>type in the following URL</a:t>
            </a:r>
            <a:r>
              <a:rPr lang="en-US" dirty="0"/>
              <a:t> to be taken there directly</a:t>
            </a:r>
          </a:p>
          <a:p>
            <a:pPr marL="114300" indent="0">
              <a:buNone/>
            </a:pPr>
            <a:r>
              <a:rPr lang="en-US" dirty="0">
                <a:hlinkClick r:id="rId2"/>
              </a:rPr>
              <a:t>https://tinyurl.com/y4rh4s8o</a:t>
            </a:r>
            <a:endParaRPr lang="en-US" dirty="0"/>
          </a:p>
          <a:p>
            <a:pPr marL="114300" indent="0">
              <a:buNone/>
            </a:pPr>
            <a:endParaRPr lang="en-US" dirty="0"/>
          </a:p>
          <a:p>
            <a:pPr marL="114300" indent="0">
              <a:buNone/>
            </a:pPr>
            <a:r>
              <a:rPr lang="en-US" dirty="0"/>
              <a:t>2. You may locate the </a:t>
            </a:r>
            <a:r>
              <a:rPr lang="en-US" b="1" dirty="0"/>
              <a:t>link </a:t>
            </a:r>
            <a:r>
              <a:rPr lang="en-US" b="1" u="sng" dirty="0"/>
              <a:t>under session resources </a:t>
            </a:r>
            <a:r>
              <a:rPr lang="en-US" dirty="0"/>
              <a:t>for the </a:t>
            </a:r>
            <a:r>
              <a:rPr lang="en-US" b="1" u="sng" dirty="0"/>
              <a:t>Digital Session </a:t>
            </a:r>
            <a:r>
              <a:rPr lang="en-US" dirty="0"/>
              <a:t>“</a:t>
            </a:r>
            <a:r>
              <a:rPr lang="en-US" b="1" dirty="0"/>
              <a:t>The Hunt is On</a:t>
            </a:r>
            <a:r>
              <a:rPr lang="en-US" dirty="0"/>
              <a:t>”</a:t>
            </a:r>
          </a:p>
        </p:txBody>
      </p:sp>
    </p:spTree>
    <p:extLst>
      <p:ext uri="{BB962C8B-B14F-4D97-AF65-F5344CB8AC3E}">
        <p14:creationId xmlns:p14="http://schemas.microsoft.com/office/powerpoint/2010/main" val="377199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pic>
        <p:nvPicPr>
          <p:cNvPr id="67" name="Google Shape;67;p13"/>
          <p:cNvPicPr preferRelativeResize="0"/>
          <p:nvPr/>
        </p:nvPicPr>
        <p:blipFill>
          <a:blip r:embed="rId4">
            <a:alphaModFix/>
          </a:blip>
          <a:stretch>
            <a:fillRect/>
          </a:stretch>
        </p:blipFill>
        <p:spPr>
          <a:xfrm>
            <a:off x="4096788" y="75188"/>
            <a:ext cx="3366474" cy="2223475"/>
          </a:xfrm>
          <a:prstGeom prst="rect">
            <a:avLst/>
          </a:prstGeom>
          <a:noFill/>
          <a:ln>
            <a:noFill/>
          </a:ln>
        </p:spPr>
      </p:pic>
      <p:pic>
        <p:nvPicPr>
          <p:cNvPr id="68" name="Google Shape;68;p13">
            <a:hlinkClick r:id="rId5" action="ppaction://hlinksldjump"/>
          </p:cNvPr>
          <p:cNvPicPr preferRelativeResize="0"/>
          <p:nvPr/>
        </p:nvPicPr>
        <p:blipFill>
          <a:blip r:embed="rId6">
            <a:alphaModFix/>
          </a:blip>
          <a:stretch>
            <a:fillRect/>
          </a:stretch>
        </p:blipFill>
        <p:spPr>
          <a:xfrm>
            <a:off x="6667699" y="1703988"/>
            <a:ext cx="1267900" cy="1690067"/>
          </a:xfrm>
          <a:prstGeom prst="rect">
            <a:avLst/>
          </a:prstGeom>
          <a:noFill/>
          <a:ln>
            <a:noFill/>
          </a:ln>
        </p:spPr>
      </p:pic>
      <p:sp>
        <p:nvSpPr>
          <p:cNvPr id="69" name="Google Shape;69;p13"/>
          <p:cNvSpPr txBox="1"/>
          <p:nvPr/>
        </p:nvSpPr>
        <p:spPr>
          <a:xfrm>
            <a:off x="4024263" y="58775"/>
            <a:ext cx="3366600" cy="181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t>Directions: Complete all 9 tasks linked from this page before </a:t>
            </a:r>
            <a:r>
              <a:rPr lang="en" sz="1900" b="1"/>
              <a:t>Friday, 8/28.</a:t>
            </a:r>
            <a:endParaRPr sz="1900" b="1"/>
          </a:p>
        </p:txBody>
      </p:sp>
      <p:pic>
        <p:nvPicPr>
          <p:cNvPr id="70" name="Google Shape;70;p13"/>
          <p:cNvPicPr preferRelativeResize="0"/>
          <p:nvPr/>
        </p:nvPicPr>
        <p:blipFill>
          <a:blip r:embed="rId7">
            <a:alphaModFix/>
          </a:blip>
          <a:stretch>
            <a:fillRect/>
          </a:stretch>
        </p:blipFill>
        <p:spPr>
          <a:xfrm>
            <a:off x="2263500" y="224400"/>
            <a:ext cx="1288225" cy="1288225"/>
          </a:xfrm>
          <a:prstGeom prst="rect">
            <a:avLst/>
          </a:prstGeom>
          <a:noFill/>
          <a:ln>
            <a:noFill/>
          </a:ln>
        </p:spPr>
      </p:pic>
      <p:sp>
        <p:nvSpPr>
          <p:cNvPr id="71" name="Google Shape;71;p13">
            <a:hlinkClick r:id="rId8" action="ppaction://hlinksldjump"/>
          </p:cNvPr>
          <p:cNvSpPr txBox="1"/>
          <p:nvPr/>
        </p:nvSpPr>
        <p:spPr>
          <a:xfrm>
            <a:off x="2326513" y="263275"/>
            <a:ext cx="1162200" cy="11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u="sng">
                <a:solidFill>
                  <a:srgbClr val="FFFFFF"/>
                </a:solidFill>
                <a:latin typeface="Roboto"/>
                <a:ea typeface="Roboto"/>
                <a:cs typeface="Roboto"/>
                <a:sym typeface="Roboto"/>
                <a:hlinkClick r:id="rId8" action="ppaction://hlinksldjump"/>
              </a:rPr>
              <a:t>Brain</a:t>
            </a:r>
            <a:endParaRPr sz="2300" b="1">
              <a:solidFill>
                <a:srgbClr val="FFFFFF"/>
              </a:solidFill>
              <a:latin typeface="Roboto"/>
              <a:ea typeface="Roboto"/>
              <a:cs typeface="Roboto"/>
              <a:sym typeface="Roboto"/>
            </a:endParaRPr>
          </a:p>
          <a:p>
            <a:pPr marL="0" lvl="0" indent="0" algn="ctr" rtl="0">
              <a:spcBef>
                <a:spcPts val="0"/>
              </a:spcBef>
              <a:spcAft>
                <a:spcPts val="0"/>
              </a:spcAft>
              <a:buNone/>
            </a:pPr>
            <a:r>
              <a:rPr lang="en" sz="2300" b="1" u="sng">
                <a:solidFill>
                  <a:srgbClr val="FFFFFF"/>
                </a:solidFill>
                <a:latin typeface="Roboto"/>
                <a:ea typeface="Roboto"/>
                <a:cs typeface="Roboto"/>
                <a:sym typeface="Roboto"/>
                <a:hlinkClick r:id="rId8" action="ppaction://hlinksldjump"/>
              </a:rPr>
              <a:t>Break</a:t>
            </a:r>
            <a:endParaRPr sz="2300" b="1">
              <a:solidFill>
                <a:srgbClr val="FFFFFF"/>
              </a:solidFill>
              <a:latin typeface="Roboto"/>
              <a:ea typeface="Roboto"/>
              <a:cs typeface="Roboto"/>
              <a:sym typeface="Roboto"/>
            </a:endParaRPr>
          </a:p>
        </p:txBody>
      </p:sp>
      <p:pic>
        <p:nvPicPr>
          <p:cNvPr id="72" name="Google Shape;72;p13"/>
          <p:cNvPicPr preferRelativeResize="0"/>
          <p:nvPr/>
        </p:nvPicPr>
        <p:blipFill>
          <a:blip r:embed="rId9">
            <a:alphaModFix/>
          </a:blip>
          <a:stretch>
            <a:fillRect/>
          </a:stretch>
        </p:blipFill>
        <p:spPr>
          <a:xfrm>
            <a:off x="100875" y="3477275"/>
            <a:ext cx="1102350" cy="1102350"/>
          </a:xfrm>
          <a:prstGeom prst="rect">
            <a:avLst/>
          </a:prstGeom>
          <a:noFill/>
          <a:ln>
            <a:noFill/>
          </a:ln>
        </p:spPr>
      </p:pic>
      <p:pic>
        <p:nvPicPr>
          <p:cNvPr id="73" name="Google Shape;73;p13"/>
          <p:cNvPicPr preferRelativeResize="0"/>
          <p:nvPr/>
        </p:nvPicPr>
        <p:blipFill>
          <a:blip r:embed="rId10">
            <a:alphaModFix/>
          </a:blip>
          <a:stretch>
            <a:fillRect/>
          </a:stretch>
        </p:blipFill>
        <p:spPr>
          <a:xfrm>
            <a:off x="741200" y="2037086"/>
            <a:ext cx="1571451" cy="1238464"/>
          </a:xfrm>
          <a:prstGeom prst="rect">
            <a:avLst/>
          </a:prstGeom>
          <a:noFill/>
          <a:ln>
            <a:noFill/>
          </a:ln>
        </p:spPr>
      </p:pic>
      <p:sp>
        <p:nvSpPr>
          <p:cNvPr id="74" name="Google Shape;74;p13"/>
          <p:cNvSpPr txBox="1"/>
          <p:nvPr/>
        </p:nvSpPr>
        <p:spPr>
          <a:xfrm>
            <a:off x="853150" y="1954188"/>
            <a:ext cx="1459500" cy="118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u="sng">
                <a:solidFill>
                  <a:srgbClr val="FFFFFF"/>
                </a:solidFill>
                <a:latin typeface="Roboto"/>
                <a:ea typeface="Roboto"/>
                <a:cs typeface="Roboto"/>
                <a:sym typeface="Roboto"/>
                <a:hlinkClick r:id="rId11" action="ppaction://hlinksldjump"/>
              </a:rPr>
              <a:t>Bank </a:t>
            </a:r>
            <a:endParaRPr sz="2400" b="1">
              <a:solidFill>
                <a:srgbClr val="FFFFFF"/>
              </a:solidFill>
              <a:latin typeface="Roboto"/>
              <a:ea typeface="Roboto"/>
              <a:cs typeface="Roboto"/>
              <a:sym typeface="Roboto"/>
            </a:endParaRPr>
          </a:p>
          <a:p>
            <a:pPr marL="0" lvl="0" indent="0" algn="ctr" rtl="0">
              <a:spcBef>
                <a:spcPts val="0"/>
              </a:spcBef>
              <a:spcAft>
                <a:spcPts val="0"/>
              </a:spcAft>
              <a:buNone/>
            </a:pPr>
            <a:r>
              <a:rPr lang="en" sz="2400" b="1" u="sng">
                <a:solidFill>
                  <a:srgbClr val="FFFFFF"/>
                </a:solidFill>
                <a:latin typeface="Roboto"/>
                <a:ea typeface="Roboto"/>
                <a:cs typeface="Roboto"/>
                <a:sym typeface="Roboto"/>
                <a:hlinkClick r:id="rId11" action="ppaction://hlinksldjump"/>
              </a:rPr>
              <a:t>Roll</a:t>
            </a:r>
            <a:endParaRPr sz="2400" b="1">
              <a:solidFill>
                <a:srgbClr val="FFFFFF"/>
              </a:solidFill>
              <a:latin typeface="Roboto"/>
              <a:ea typeface="Roboto"/>
              <a:cs typeface="Roboto"/>
              <a:sym typeface="Roboto"/>
            </a:endParaRPr>
          </a:p>
        </p:txBody>
      </p:sp>
      <p:pic>
        <p:nvPicPr>
          <p:cNvPr id="75" name="Google Shape;75;p13"/>
          <p:cNvPicPr preferRelativeResize="0"/>
          <p:nvPr/>
        </p:nvPicPr>
        <p:blipFill>
          <a:blip r:embed="rId12">
            <a:alphaModFix/>
          </a:blip>
          <a:stretch>
            <a:fillRect/>
          </a:stretch>
        </p:blipFill>
        <p:spPr>
          <a:xfrm>
            <a:off x="100875" y="75200"/>
            <a:ext cx="1459501" cy="1459501"/>
          </a:xfrm>
          <a:prstGeom prst="rect">
            <a:avLst/>
          </a:prstGeom>
          <a:noFill/>
          <a:ln>
            <a:noFill/>
          </a:ln>
        </p:spPr>
      </p:pic>
      <p:sp>
        <p:nvSpPr>
          <p:cNvPr id="76" name="Google Shape;76;p13"/>
          <p:cNvSpPr txBox="1"/>
          <p:nvPr/>
        </p:nvSpPr>
        <p:spPr>
          <a:xfrm>
            <a:off x="279525" y="397376"/>
            <a:ext cx="1102200" cy="84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u="sng">
                <a:solidFill>
                  <a:schemeClr val="lt1"/>
                </a:solidFill>
                <a:latin typeface="Lobster"/>
                <a:ea typeface="Lobster"/>
                <a:cs typeface="Lobster"/>
                <a:sym typeface="Lobster"/>
                <a:hlinkClick r:id="rId13" action="ppaction://hlinksldjump"/>
              </a:rPr>
              <a:t>Survey</a:t>
            </a:r>
            <a:endParaRPr sz="2300">
              <a:solidFill>
                <a:schemeClr val="lt1"/>
              </a:solidFill>
              <a:latin typeface="Lobster"/>
              <a:ea typeface="Lobster"/>
              <a:cs typeface="Lobster"/>
              <a:sym typeface="Lobster"/>
            </a:endParaRPr>
          </a:p>
          <a:p>
            <a:pPr marL="0" lvl="0" indent="0" algn="ctr" rtl="0">
              <a:spcBef>
                <a:spcPts val="0"/>
              </a:spcBef>
              <a:spcAft>
                <a:spcPts val="0"/>
              </a:spcAft>
              <a:buNone/>
            </a:pPr>
            <a:r>
              <a:rPr lang="en" sz="2300" u="sng">
                <a:solidFill>
                  <a:schemeClr val="lt1"/>
                </a:solidFill>
                <a:latin typeface="Lobster"/>
                <a:ea typeface="Lobster"/>
                <a:cs typeface="Lobster"/>
                <a:sym typeface="Lobster"/>
                <a:hlinkClick r:id="rId13" action="ppaction://hlinksldjump"/>
              </a:rPr>
              <a:t>Says</a:t>
            </a:r>
            <a:endParaRPr sz="2300">
              <a:solidFill>
                <a:schemeClr val="lt1"/>
              </a:solidFill>
              <a:latin typeface="Lobster"/>
              <a:ea typeface="Lobster"/>
              <a:cs typeface="Lobster"/>
              <a:sym typeface="Lobster"/>
            </a:endParaRPr>
          </a:p>
        </p:txBody>
      </p:sp>
      <p:pic>
        <p:nvPicPr>
          <p:cNvPr id="77" name="Google Shape;77;p13">
            <a:hlinkClick r:id="rId14" action="ppaction://hlinksldjump"/>
          </p:cNvPr>
          <p:cNvPicPr preferRelativeResize="0"/>
          <p:nvPr/>
        </p:nvPicPr>
        <p:blipFill>
          <a:blip r:embed="rId15">
            <a:alphaModFix/>
          </a:blip>
          <a:stretch>
            <a:fillRect/>
          </a:stretch>
        </p:blipFill>
        <p:spPr>
          <a:xfrm>
            <a:off x="3435325" y="3880971"/>
            <a:ext cx="1780658" cy="1187101"/>
          </a:xfrm>
          <a:prstGeom prst="rect">
            <a:avLst/>
          </a:prstGeom>
          <a:noFill/>
          <a:ln>
            <a:noFill/>
          </a:ln>
        </p:spPr>
      </p:pic>
      <p:sp>
        <p:nvSpPr>
          <p:cNvPr id="78" name="Google Shape;78;p13"/>
          <p:cNvSpPr txBox="1"/>
          <p:nvPr/>
        </p:nvSpPr>
        <p:spPr>
          <a:xfrm rot="-1130096">
            <a:off x="3313238" y="3863157"/>
            <a:ext cx="2024824" cy="91322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FFFFFF"/>
                </a:solidFill>
                <a:latin typeface="Comfortaa"/>
                <a:ea typeface="Comfortaa"/>
                <a:cs typeface="Comfortaa"/>
                <a:sym typeface="Comfortaa"/>
                <a:hlinkClick r:id="rId14" action="ppaction://hlinksldjump"/>
              </a:rPr>
              <a:t>Community </a:t>
            </a:r>
            <a:r>
              <a:rPr lang="en" dirty="0">
                <a:solidFill>
                  <a:srgbClr val="FFFFFF"/>
                </a:solidFill>
                <a:latin typeface="Comfortaa"/>
                <a:ea typeface="Comfortaa"/>
                <a:cs typeface="Comfortaa"/>
                <a:sym typeface="Comfortaa"/>
              </a:rPr>
              <a:t> </a:t>
            </a:r>
            <a:endParaRPr dirty="0">
              <a:solidFill>
                <a:srgbClr val="FFFFFF"/>
              </a:solidFill>
              <a:latin typeface="Comfortaa"/>
              <a:ea typeface="Comfortaa"/>
              <a:cs typeface="Comfortaa"/>
              <a:sym typeface="Comfortaa"/>
            </a:endParaRPr>
          </a:p>
          <a:p>
            <a:pPr marL="0" lvl="0" indent="0" algn="ctr" rtl="0">
              <a:spcBef>
                <a:spcPts val="0"/>
              </a:spcBef>
              <a:spcAft>
                <a:spcPts val="0"/>
              </a:spcAft>
              <a:buNone/>
            </a:pPr>
            <a:r>
              <a:rPr lang="en" dirty="0">
                <a:solidFill>
                  <a:srgbClr val="FFFFFF"/>
                </a:solidFill>
                <a:latin typeface="Comfortaa"/>
                <a:ea typeface="Comfortaa"/>
                <a:cs typeface="Comfortaa"/>
                <a:sym typeface="Comfortaa"/>
                <a:hlinkClick r:id="rId14" action="ppaction://hlinksldjump"/>
              </a:rPr>
              <a:t>Connection</a:t>
            </a:r>
            <a:endParaRPr dirty="0">
              <a:solidFill>
                <a:srgbClr val="FFFFFF"/>
              </a:solidFill>
              <a:latin typeface="Comfortaa"/>
              <a:ea typeface="Comfortaa"/>
              <a:cs typeface="Comfortaa"/>
              <a:sym typeface="Comfortaa"/>
            </a:endParaRPr>
          </a:p>
        </p:txBody>
      </p:sp>
      <p:pic>
        <p:nvPicPr>
          <p:cNvPr id="79" name="Google Shape;79;p13">
            <a:hlinkClick r:id="rId16" action="ppaction://hlinksldjump"/>
          </p:cNvPr>
          <p:cNvPicPr preferRelativeResize="0"/>
          <p:nvPr/>
        </p:nvPicPr>
        <p:blipFill>
          <a:blip r:embed="rId17">
            <a:alphaModFix/>
          </a:blip>
          <a:stretch>
            <a:fillRect/>
          </a:stretch>
        </p:blipFill>
        <p:spPr>
          <a:xfrm>
            <a:off x="2617365" y="1956590"/>
            <a:ext cx="1859700" cy="1288235"/>
          </a:xfrm>
          <a:prstGeom prst="rect">
            <a:avLst/>
          </a:prstGeom>
          <a:noFill/>
          <a:ln>
            <a:noFill/>
          </a:ln>
        </p:spPr>
      </p:pic>
      <p:sp>
        <p:nvSpPr>
          <p:cNvPr id="80" name="Google Shape;80;p13"/>
          <p:cNvSpPr txBox="1"/>
          <p:nvPr/>
        </p:nvSpPr>
        <p:spPr>
          <a:xfrm rot="-1489311">
            <a:off x="2724687" y="2099935"/>
            <a:ext cx="1645076" cy="87354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u="sng">
                <a:solidFill>
                  <a:srgbClr val="FFFFFF"/>
                </a:solidFill>
                <a:latin typeface="Montserrat"/>
                <a:ea typeface="Montserrat"/>
                <a:cs typeface="Montserrat"/>
                <a:sym typeface="Montserrat"/>
                <a:hlinkClick r:id="rId16" action="ppaction://hlinksldjump"/>
              </a:rPr>
              <a:t>Toolbox</a:t>
            </a:r>
            <a:endParaRPr sz="2100" b="1">
              <a:solidFill>
                <a:srgbClr val="FFFFFF"/>
              </a:solidFill>
              <a:latin typeface="Montserrat"/>
              <a:ea typeface="Montserrat"/>
              <a:cs typeface="Montserrat"/>
              <a:sym typeface="Montserrat"/>
            </a:endParaRPr>
          </a:p>
        </p:txBody>
      </p:sp>
      <p:pic>
        <p:nvPicPr>
          <p:cNvPr id="81" name="Google Shape;81;p13"/>
          <p:cNvPicPr preferRelativeResize="0"/>
          <p:nvPr/>
        </p:nvPicPr>
        <p:blipFill>
          <a:blip r:embed="rId18">
            <a:alphaModFix/>
          </a:blip>
          <a:stretch>
            <a:fillRect/>
          </a:stretch>
        </p:blipFill>
        <p:spPr>
          <a:xfrm>
            <a:off x="1831825" y="3326150"/>
            <a:ext cx="1459501" cy="1571451"/>
          </a:xfrm>
          <a:prstGeom prst="rect">
            <a:avLst/>
          </a:prstGeom>
          <a:noFill/>
          <a:ln>
            <a:noFill/>
          </a:ln>
        </p:spPr>
      </p:pic>
      <p:sp>
        <p:nvSpPr>
          <p:cNvPr id="82" name="Google Shape;82;p13">
            <a:hlinkClick r:id="rId19" action="ppaction://hlinksldjump"/>
          </p:cNvPr>
          <p:cNvSpPr txBox="1"/>
          <p:nvPr/>
        </p:nvSpPr>
        <p:spPr>
          <a:xfrm>
            <a:off x="2023525" y="3560775"/>
            <a:ext cx="1267800" cy="11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latin typeface="Roboto"/>
                <a:ea typeface="Roboto"/>
                <a:cs typeface="Roboto"/>
                <a:sym typeface="Roboto"/>
              </a:rPr>
              <a:t>Science </a:t>
            </a:r>
            <a:endParaRPr sz="1900" b="1">
              <a:latin typeface="Roboto"/>
              <a:ea typeface="Roboto"/>
              <a:cs typeface="Roboto"/>
              <a:sym typeface="Roboto"/>
            </a:endParaRPr>
          </a:p>
          <a:p>
            <a:pPr marL="0" lvl="0" indent="0" algn="ctr" rtl="0">
              <a:spcBef>
                <a:spcPts val="0"/>
              </a:spcBef>
              <a:spcAft>
                <a:spcPts val="0"/>
              </a:spcAft>
              <a:buNone/>
            </a:pPr>
            <a:r>
              <a:rPr lang="en" sz="1900" b="1">
                <a:latin typeface="Roboto"/>
                <a:ea typeface="Roboto"/>
                <a:cs typeface="Roboto"/>
                <a:sym typeface="Roboto"/>
              </a:rPr>
              <a:t>Interests</a:t>
            </a:r>
            <a:endParaRPr sz="1900" b="1">
              <a:latin typeface="Roboto"/>
              <a:ea typeface="Roboto"/>
              <a:cs typeface="Roboto"/>
              <a:sym typeface="Roboto"/>
            </a:endParaRPr>
          </a:p>
        </p:txBody>
      </p:sp>
      <p:pic>
        <p:nvPicPr>
          <p:cNvPr id="83" name="Google Shape;83;p13">
            <a:hlinkClick r:id="rId20" action="ppaction://hlinksldjump"/>
          </p:cNvPr>
          <p:cNvPicPr preferRelativeResize="0"/>
          <p:nvPr/>
        </p:nvPicPr>
        <p:blipFill>
          <a:blip r:embed="rId21">
            <a:alphaModFix/>
          </a:blip>
          <a:stretch>
            <a:fillRect/>
          </a:stretch>
        </p:blipFill>
        <p:spPr>
          <a:xfrm>
            <a:off x="7722975" y="3585311"/>
            <a:ext cx="1102201" cy="1259676"/>
          </a:xfrm>
          <a:prstGeom prst="rect">
            <a:avLst/>
          </a:prstGeom>
          <a:noFill/>
          <a:ln>
            <a:noFill/>
          </a:ln>
        </p:spPr>
      </p:pic>
      <p:sp>
        <p:nvSpPr>
          <p:cNvPr id="84" name="Google Shape;84;p13">
            <a:hlinkClick r:id="rId20" action="ppaction://hlinksldjump"/>
          </p:cNvPr>
          <p:cNvSpPr txBox="1"/>
          <p:nvPr/>
        </p:nvSpPr>
        <p:spPr>
          <a:xfrm>
            <a:off x="7722975" y="3500388"/>
            <a:ext cx="1267800" cy="142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1800">
              <a:solidFill>
                <a:srgbClr val="FFFFFF"/>
              </a:solidFill>
              <a:latin typeface="Roboto"/>
              <a:ea typeface="Roboto"/>
              <a:cs typeface="Roboto"/>
              <a:sym typeface="Roboto"/>
            </a:endParaRPr>
          </a:p>
          <a:p>
            <a:pPr marL="0" lvl="0" indent="0" algn="l" rtl="0">
              <a:spcBef>
                <a:spcPts val="0"/>
              </a:spcBef>
              <a:spcAft>
                <a:spcPts val="0"/>
              </a:spcAft>
              <a:buNone/>
            </a:pPr>
            <a:endParaRPr sz="2100">
              <a:solidFill>
                <a:srgbClr val="FFFFFF"/>
              </a:solidFill>
              <a:latin typeface="Roboto"/>
              <a:ea typeface="Roboto"/>
              <a:cs typeface="Roboto"/>
              <a:sym typeface="Roboto"/>
            </a:endParaRPr>
          </a:p>
        </p:txBody>
      </p:sp>
      <p:pic>
        <p:nvPicPr>
          <p:cNvPr id="85" name="Google Shape;85;p13">
            <a:hlinkClick r:id="rId22" action="ppaction://hlinksldjump"/>
          </p:cNvPr>
          <p:cNvPicPr preferRelativeResize="0"/>
          <p:nvPr/>
        </p:nvPicPr>
        <p:blipFill>
          <a:blip r:embed="rId23">
            <a:alphaModFix/>
          </a:blip>
          <a:stretch>
            <a:fillRect/>
          </a:stretch>
        </p:blipFill>
        <p:spPr>
          <a:xfrm>
            <a:off x="4781790" y="2105137"/>
            <a:ext cx="1102351" cy="1102351"/>
          </a:xfrm>
          <a:prstGeom prst="rect">
            <a:avLst/>
          </a:prstGeom>
          <a:noFill/>
          <a:ln>
            <a:noFill/>
          </a:ln>
        </p:spPr>
      </p:pic>
      <p:sp>
        <p:nvSpPr>
          <p:cNvPr id="86" name="Google Shape;86;p13"/>
          <p:cNvSpPr txBox="1"/>
          <p:nvPr/>
        </p:nvSpPr>
        <p:spPr>
          <a:xfrm>
            <a:off x="4781800" y="2809463"/>
            <a:ext cx="1571400" cy="56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FFFFFF"/>
                </a:solidFill>
                <a:latin typeface="Roboto"/>
                <a:ea typeface="Roboto"/>
                <a:cs typeface="Roboto"/>
                <a:sym typeface="Roboto"/>
              </a:rPr>
              <a:t>Info only</a:t>
            </a:r>
            <a:endParaRPr sz="1700">
              <a:solidFill>
                <a:srgbClr val="FFFFFF"/>
              </a:solidFill>
              <a:latin typeface="Roboto"/>
              <a:ea typeface="Roboto"/>
              <a:cs typeface="Roboto"/>
              <a:sym typeface="Roboto"/>
            </a:endParaRPr>
          </a:p>
        </p:txBody>
      </p:sp>
      <p:pic>
        <p:nvPicPr>
          <p:cNvPr id="87" name="Google Shape;87;p13">
            <a:hlinkClick r:id="rId24" action="ppaction://hlinksldjump"/>
          </p:cNvPr>
          <p:cNvPicPr preferRelativeResize="0"/>
          <p:nvPr/>
        </p:nvPicPr>
        <p:blipFill>
          <a:blip r:embed="rId25">
            <a:alphaModFix/>
          </a:blip>
          <a:stretch>
            <a:fillRect/>
          </a:stretch>
        </p:blipFill>
        <p:spPr>
          <a:xfrm>
            <a:off x="7785119" y="180419"/>
            <a:ext cx="1267900" cy="1267900"/>
          </a:xfrm>
          <a:prstGeom prst="rect">
            <a:avLst/>
          </a:prstGeom>
          <a:noFill/>
          <a:ln>
            <a:noFill/>
          </a:ln>
        </p:spPr>
      </p:pic>
      <p:pic>
        <p:nvPicPr>
          <p:cNvPr id="88" name="Google Shape;88;p13"/>
          <p:cNvPicPr preferRelativeResize="0"/>
          <p:nvPr/>
        </p:nvPicPr>
        <p:blipFill>
          <a:blip r:embed="rId26">
            <a:alphaModFix/>
          </a:blip>
          <a:stretch>
            <a:fillRect/>
          </a:stretch>
        </p:blipFill>
        <p:spPr>
          <a:xfrm>
            <a:off x="5359975" y="3649725"/>
            <a:ext cx="1859700" cy="1239800"/>
          </a:xfrm>
          <a:prstGeom prst="rect">
            <a:avLst/>
          </a:prstGeom>
          <a:noFill/>
          <a:ln>
            <a:noFill/>
          </a:ln>
        </p:spPr>
      </p:pic>
      <p:sp>
        <p:nvSpPr>
          <p:cNvPr id="89" name="Google Shape;89;p13"/>
          <p:cNvSpPr txBox="1"/>
          <p:nvPr/>
        </p:nvSpPr>
        <p:spPr>
          <a:xfrm>
            <a:off x="5441125" y="4579625"/>
            <a:ext cx="1859700" cy="1187100"/>
          </a:xfrm>
          <a:prstGeom prst="rect">
            <a:avLst/>
          </a:prstGeom>
          <a:noFill/>
          <a:ln>
            <a:noFill/>
          </a:ln>
        </p:spPr>
        <p:txBody>
          <a:bodyPr spcFirstLastPara="1" wrap="square" lIns="91425" tIns="91425" rIns="91425" bIns="91425" anchor="ctr" anchorCtr="0">
            <a:noAutofit/>
          </a:bodyPr>
          <a:lstStyle/>
          <a:p>
            <a:pPr marL="457200" lvl="0" indent="0" algn="ctr" rtl="0">
              <a:spcBef>
                <a:spcPts val="0"/>
              </a:spcBef>
              <a:spcAft>
                <a:spcPts val="0"/>
              </a:spcAft>
              <a:buNone/>
            </a:pPr>
            <a:endParaRPr sz="2200">
              <a:solidFill>
                <a:srgbClr val="F3F3F3"/>
              </a:solidFill>
              <a:latin typeface="Lora"/>
              <a:ea typeface="Lora"/>
              <a:cs typeface="Lora"/>
              <a:sym typeface="Lora"/>
            </a:endParaRPr>
          </a:p>
        </p:txBody>
      </p:sp>
      <p:sp>
        <p:nvSpPr>
          <p:cNvPr id="90" name="Google Shape;90;p13"/>
          <p:cNvSpPr txBox="1"/>
          <p:nvPr/>
        </p:nvSpPr>
        <p:spPr>
          <a:xfrm>
            <a:off x="5993125" y="4051375"/>
            <a:ext cx="593400" cy="118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91" name="Google Shape;91;p13">
            <a:hlinkClick r:id="rId27" action="ppaction://hlinksldjump"/>
          </p:cNvPr>
          <p:cNvSpPr txBox="1"/>
          <p:nvPr/>
        </p:nvSpPr>
        <p:spPr>
          <a:xfrm>
            <a:off x="5511613" y="3708138"/>
            <a:ext cx="1718700" cy="101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Lora"/>
                <a:ea typeface="Lora"/>
                <a:cs typeface="Lora"/>
                <a:sym typeface="Lora"/>
              </a:rPr>
              <a:t>Science game</a:t>
            </a:r>
            <a:endParaRPr sz="2000">
              <a:solidFill>
                <a:srgbClr val="FFFFFF"/>
              </a:solidFill>
              <a:latin typeface="Lora"/>
              <a:ea typeface="Lora"/>
              <a:cs typeface="Lora"/>
              <a:sym typeface="Lora"/>
            </a:endParaRPr>
          </a:p>
          <a:p>
            <a:pPr marL="0" lvl="0" indent="0" algn="ctr" rtl="0">
              <a:spcBef>
                <a:spcPts val="0"/>
              </a:spcBef>
              <a:spcAft>
                <a:spcPts val="0"/>
              </a:spcAft>
              <a:buNone/>
            </a:pPr>
            <a:r>
              <a:rPr lang="en" sz="2000">
                <a:solidFill>
                  <a:srgbClr val="FFFFFF"/>
                </a:solidFill>
                <a:latin typeface="Lora"/>
                <a:ea typeface="Lora"/>
                <a:cs typeface="Lora"/>
                <a:sym typeface="Lora"/>
              </a:rPr>
              <a:t>Challenge</a:t>
            </a:r>
            <a:endParaRPr sz="2000">
              <a:solidFill>
                <a:srgbClr val="FFFFFF"/>
              </a:solidFill>
              <a:latin typeface="Lora"/>
              <a:ea typeface="Lora"/>
              <a:cs typeface="Lora"/>
              <a:sym typeface="Lora"/>
            </a:endParaRPr>
          </a:p>
        </p:txBody>
      </p:sp>
      <p:sp>
        <p:nvSpPr>
          <p:cNvPr id="92" name="Google Shape;92;p13">
            <a:hlinkClick r:id="rId20" action="ppaction://hlinksldjump"/>
          </p:cNvPr>
          <p:cNvSpPr txBox="1"/>
          <p:nvPr/>
        </p:nvSpPr>
        <p:spPr>
          <a:xfrm>
            <a:off x="7722975" y="4051375"/>
            <a:ext cx="1102200" cy="84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FFFFFF"/>
                </a:solidFill>
                <a:latin typeface="Roboto"/>
                <a:ea typeface="Roboto"/>
                <a:cs typeface="Roboto"/>
                <a:sym typeface="Roboto"/>
              </a:rPr>
              <a:t>Science</a:t>
            </a:r>
            <a:endParaRPr sz="1900">
              <a:solidFill>
                <a:srgbClr val="FFFFFF"/>
              </a:solidFill>
              <a:latin typeface="Roboto"/>
              <a:ea typeface="Roboto"/>
              <a:cs typeface="Roboto"/>
              <a:sym typeface="Roboto"/>
            </a:endParaRPr>
          </a:p>
          <a:p>
            <a:pPr marL="0" lvl="0" indent="0" algn="ctr" rtl="0">
              <a:spcBef>
                <a:spcPts val="0"/>
              </a:spcBef>
              <a:spcAft>
                <a:spcPts val="0"/>
              </a:spcAft>
              <a:buNone/>
            </a:pPr>
            <a:r>
              <a:rPr lang="en" sz="1900">
                <a:solidFill>
                  <a:srgbClr val="FFFFFF"/>
                </a:solidFill>
                <a:latin typeface="Roboto"/>
                <a:ea typeface="Roboto"/>
                <a:cs typeface="Roboto"/>
                <a:sym typeface="Roboto"/>
              </a:rPr>
              <a:t>Team</a:t>
            </a:r>
            <a:endParaRPr sz="1900">
              <a:solidFill>
                <a:srgbClr val="FFFFFF"/>
              </a:solidFill>
              <a:latin typeface="Roboto"/>
              <a:ea typeface="Roboto"/>
              <a:cs typeface="Roboto"/>
              <a:sym typeface="Roboto"/>
            </a:endParaRPr>
          </a:p>
        </p:txBody>
      </p:sp>
      <p:sp>
        <p:nvSpPr>
          <p:cNvPr id="93" name="Google Shape;93;p13"/>
          <p:cNvSpPr txBox="1"/>
          <p:nvPr/>
        </p:nvSpPr>
        <p:spPr>
          <a:xfrm>
            <a:off x="185475" y="4438750"/>
            <a:ext cx="1162200" cy="63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FFFFFF"/>
                </a:solidFill>
                <a:latin typeface="Roboto"/>
                <a:ea typeface="Roboto"/>
                <a:cs typeface="Roboto"/>
                <a:sym typeface="Roboto"/>
              </a:rPr>
              <a:t>Hint: Click the home icon to</a:t>
            </a:r>
            <a:r>
              <a:rPr lang="en" sz="900">
                <a:solidFill>
                  <a:srgbClr val="FFFFFF"/>
                </a:solidFill>
                <a:latin typeface="Roboto"/>
                <a:ea typeface="Roboto"/>
                <a:cs typeface="Roboto"/>
                <a:sym typeface="Roboto"/>
              </a:rPr>
              <a:t> return to this page. </a:t>
            </a:r>
            <a:endParaRPr sz="900">
              <a:solidFill>
                <a:srgbClr val="FFFFFF"/>
              </a:solidFill>
              <a:latin typeface="Roboto"/>
              <a:ea typeface="Roboto"/>
              <a:cs typeface="Roboto"/>
              <a:sym typeface="Roboto"/>
            </a:endParaRPr>
          </a:p>
        </p:txBody>
      </p:sp>
      <p:sp>
        <p:nvSpPr>
          <p:cNvPr id="94" name="Google Shape;94;p13"/>
          <p:cNvSpPr txBox="1"/>
          <p:nvPr/>
        </p:nvSpPr>
        <p:spPr>
          <a:xfrm>
            <a:off x="7105600" y="154175"/>
            <a:ext cx="1859700" cy="36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95" name="Google Shape;95;p13"/>
          <p:cNvSpPr txBox="1"/>
          <p:nvPr/>
        </p:nvSpPr>
        <p:spPr>
          <a:xfrm>
            <a:off x="8044600" y="1499600"/>
            <a:ext cx="946200" cy="1459500"/>
          </a:xfrm>
          <a:prstGeom prst="rect">
            <a:avLst/>
          </a:prstGeom>
          <a:solidFill>
            <a:srgbClr val="FFF2CC"/>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Teacher Talk should be the last thing you do!</a:t>
            </a:r>
            <a:endParaRPr b="1">
              <a:latin typeface="Roboto"/>
              <a:ea typeface="Roboto"/>
              <a:cs typeface="Roboto"/>
              <a:sym typeface="Roboto"/>
            </a:endParaRPr>
          </a:p>
        </p:txBody>
      </p:sp>
      <p:sp>
        <p:nvSpPr>
          <p:cNvPr id="96" name="Google Shape;96;p13"/>
          <p:cNvSpPr/>
          <p:nvPr/>
        </p:nvSpPr>
        <p:spPr>
          <a:xfrm>
            <a:off x="8825175" y="1512613"/>
            <a:ext cx="240600" cy="7950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4"/>
          <p:cNvSpPr txBox="1"/>
          <p:nvPr/>
        </p:nvSpPr>
        <p:spPr>
          <a:xfrm>
            <a:off x="3499075" y="1297625"/>
            <a:ext cx="5526600" cy="3783900"/>
          </a:xfrm>
          <a:prstGeom prst="rect">
            <a:avLst/>
          </a:prstGeom>
          <a:solidFill>
            <a:srgbClr val="FFF2CC"/>
          </a:solid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a:buAutoNum type="arabicPeriod"/>
            </a:pPr>
            <a:r>
              <a:rPr lang="en" sz="1800">
                <a:latin typeface="Roboto"/>
                <a:ea typeface="Roboto"/>
                <a:cs typeface="Roboto"/>
                <a:sym typeface="Roboto"/>
              </a:rPr>
              <a:t>Vist the following website and complete the Learning Style Quiz: </a:t>
            </a:r>
            <a:r>
              <a:rPr lang="en" sz="1800" u="sng">
                <a:solidFill>
                  <a:schemeClr val="hlink"/>
                </a:solidFill>
                <a:latin typeface="Roboto"/>
                <a:ea typeface="Roboto"/>
                <a:cs typeface="Roboto"/>
                <a:sym typeface="Roboto"/>
                <a:hlinkClick r:id="rId4"/>
              </a:rPr>
              <a:t>https://www.how-to-study.com/learning-style-assessment/</a:t>
            </a:r>
            <a:endParaRPr sz="1800">
              <a:latin typeface="Roboto"/>
              <a:ea typeface="Roboto"/>
              <a:cs typeface="Roboto"/>
              <a:sym typeface="Roboto"/>
            </a:endParaRPr>
          </a:p>
          <a:p>
            <a:pPr marL="457200" lvl="0" indent="-342900" algn="l" rtl="0">
              <a:spcBef>
                <a:spcPts val="0"/>
              </a:spcBef>
              <a:spcAft>
                <a:spcPts val="0"/>
              </a:spcAft>
              <a:buSzPts val="1800"/>
              <a:buFont typeface="Roboto"/>
              <a:buAutoNum type="arabicPeriod"/>
            </a:pPr>
            <a:r>
              <a:rPr lang="en" sz="1800">
                <a:latin typeface="Roboto"/>
                <a:ea typeface="Roboto"/>
                <a:cs typeface="Roboto"/>
                <a:sym typeface="Roboto"/>
              </a:rPr>
              <a:t>According to the website, what is your dominant learning style? </a:t>
            </a:r>
            <a:endParaRPr sz="1800">
              <a:latin typeface="Roboto"/>
              <a:ea typeface="Roboto"/>
              <a:cs typeface="Roboto"/>
              <a:sym typeface="Roboto"/>
            </a:endParaRPr>
          </a:p>
          <a:p>
            <a:pPr marL="457200" lvl="0" indent="-342900" algn="l" rtl="0">
              <a:spcBef>
                <a:spcPts val="0"/>
              </a:spcBef>
              <a:spcAft>
                <a:spcPts val="0"/>
              </a:spcAft>
              <a:buSzPts val="1800"/>
              <a:buFont typeface="Roboto"/>
              <a:buAutoNum type="arabicPeriod"/>
            </a:pPr>
            <a:r>
              <a:rPr lang="en" sz="1800">
                <a:latin typeface="Roboto"/>
                <a:ea typeface="Roboto"/>
                <a:cs typeface="Roboto"/>
                <a:sym typeface="Roboto"/>
              </a:rPr>
              <a:t>Knowing this, list three (3) ways that you can use this information to help you (in your own words). </a:t>
            </a:r>
            <a:endParaRPr sz="1800">
              <a:latin typeface="Roboto"/>
              <a:ea typeface="Roboto"/>
              <a:cs typeface="Roboto"/>
              <a:sym typeface="Roboto"/>
            </a:endParaRPr>
          </a:p>
          <a:p>
            <a:pPr marL="457200" lvl="0" indent="-342900" algn="l" rtl="0">
              <a:spcBef>
                <a:spcPts val="0"/>
              </a:spcBef>
              <a:spcAft>
                <a:spcPts val="0"/>
              </a:spcAft>
              <a:buSzPts val="1800"/>
              <a:buFont typeface="Roboto"/>
              <a:buAutoNum type="arabicPeriod"/>
            </a:pPr>
            <a:r>
              <a:rPr lang="en" sz="1800">
                <a:latin typeface="Roboto"/>
                <a:ea typeface="Roboto"/>
                <a:cs typeface="Roboto"/>
                <a:sym typeface="Roboto"/>
              </a:rPr>
              <a:t>Join Padlet to share your answers for #2 &amp; #3 (link: </a:t>
            </a:r>
            <a:r>
              <a:rPr lang="en" sz="1800" u="sng">
                <a:solidFill>
                  <a:schemeClr val="hlink"/>
                </a:solidFill>
                <a:latin typeface="Roboto"/>
                <a:ea typeface="Roboto"/>
                <a:cs typeface="Roboto"/>
                <a:sym typeface="Roboto"/>
                <a:hlinkClick r:id="rId5"/>
              </a:rPr>
              <a:t>https://padlet.com/karla_stuber/cqz4sauiwqilivu4</a:t>
            </a:r>
            <a:r>
              <a:rPr lang="en" sz="1800">
                <a:latin typeface="Roboto"/>
                <a:ea typeface="Roboto"/>
                <a:cs typeface="Roboto"/>
                <a:sym typeface="Roboto"/>
              </a:rPr>
              <a:t> )</a:t>
            </a:r>
            <a:endParaRPr sz="1800">
              <a:latin typeface="Roboto"/>
              <a:ea typeface="Roboto"/>
              <a:cs typeface="Roboto"/>
              <a:sym typeface="Roboto"/>
            </a:endParaRPr>
          </a:p>
          <a:p>
            <a:pPr marL="457200" lvl="0" indent="0" algn="l" rtl="0">
              <a:spcBef>
                <a:spcPts val="0"/>
              </a:spcBef>
              <a:spcAft>
                <a:spcPts val="0"/>
              </a:spcAft>
              <a:buNone/>
            </a:pPr>
            <a:endParaRPr sz="1500">
              <a:latin typeface="Roboto"/>
              <a:ea typeface="Roboto"/>
              <a:cs typeface="Roboto"/>
              <a:sym typeface="Roboto"/>
            </a:endParaRPr>
          </a:p>
        </p:txBody>
      </p:sp>
      <p:sp>
        <p:nvSpPr>
          <p:cNvPr id="102" name="Google Shape;102;p14"/>
          <p:cNvSpPr txBox="1"/>
          <p:nvPr/>
        </p:nvSpPr>
        <p:spPr>
          <a:xfrm>
            <a:off x="4272175" y="667025"/>
            <a:ext cx="3980400" cy="63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Roboto"/>
                <a:ea typeface="Roboto"/>
                <a:cs typeface="Roboto"/>
                <a:sym typeface="Roboto"/>
              </a:rPr>
              <a:t>             Directions: </a:t>
            </a:r>
            <a:endParaRPr sz="2600" b="1">
              <a:latin typeface="Roboto"/>
              <a:ea typeface="Roboto"/>
              <a:cs typeface="Roboto"/>
              <a:sym typeface="Roboto"/>
            </a:endParaRPr>
          </a:p>
        </p:txBody>
      </p:sp>
      <p:pic>
        <p:nvPicPr>
          <p:cNvPr id="103" name="Google Shape;103;p14"/>
          <p:cNvPicPr preferRelativeResize="0"/>
          <p:nvPr/>
        </p:nvPicPr>
        <p:blipFill>
          <a:blip r:embed="rId6">
            <a:alphaModFix/>
          </a:blip>
          <a:stretch>
            <a:fillRect/>
          </a:stretch>
        </p:blipFill>
        <p:spPr>
          <a:xfrm>
            <a:off x="1058125" y="266275"/>
            <a:ext cx="1695900" cy="1695900"/>
          </a:xfrm>
          <a:prstGeom prst="rect">
            <a:avLst/>
          </a:prstGeom>
          <a:noFill/>
          <a:ln>
            <a:noFill/>
          </a:ln>
        </p:spPr>
      </p:pic>
      <p:sp>
        <p:nvSpPr>
          <p:cNvPr id="104" name="Google Shape;104;p14"/>
          <p:cNvSpPr txBox="1"/>
          <p:nvPr/>
        </p:nvSpPr>
        <p:spPr>
          <a:xfrm>
            <a:off x="1149225" y="378400"/>
            <a:ext cx="1569600" cy="158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Roboto"/>
                <a:ea typeface="Roboto"/>
                <a:cs typeface="Roboto"/>
                <a:sym typeface="Roboto"/>
              </a:rPr>
              <a:t>Brain </a:t>
            </a:r>
            <a:endParaRPr sz="2400" b="1">
              <a:solidFill>
                <a:srgbClr val="FFFFFF"/>
              </a:solidFill>
              <a:latin typeface="Roboto"/>
              <a:ea typeface="Roboto"/>
              <a:cs typeface="Roboto"/>
              <a:sym typeface="Roboto"/>
            </a:endParaRPr>
          </a:p>
          <a:p>
            <a:pPr marL="0" lvl="0" indent="0" algn="ctr" rtl="0">
              <a:spcBef>
                <a:spcPts val="0"/>
              </a:spcBef>
              <a:spcAft>
                <a:spcPts val="0"/>
              </a:spcAft>
              <a:buNone/>
            </a:pPr>
            <a:r>
              <a:rPr lang="en" sz="2400" b="1">
                <a:solidFill>
                  <a:srgbClr val="FFFFFF"/>
                </a:solidFill>
                <a:latin typeface="Roboto"/>
                <a:ea typeface="Roboto"/>
                <a:cs typeface="Roboto"/>
                <a:sym typeface="Roboto"/>
              </a:rPr>
              <a:t>Break</a:t>
            </a:r>
            <a:endParaRPr sz="2400" b="1">
              <a:solidFill>
                <a:srgbClr val="FFFFFF"/>
              </a:solidFill>
              <a:latin typeface="Roboto"/>
              <a:ea typeface="Roboto"/>
              <a:cs typeface="Roboto"/>
              <a:sym typeface="Roboto"/>
            </a:endParaRPr>
          </a:p>
        </p:txBody>
      </p:sp>
      <p:pic>
        <p:nvPicPr>
          <p:cNvPr id="105" name="Google Shape;105;p14">
            <a:hlinkClick r:id="" action="ppaction://hlinkshowjump?jump=firstslide"/>
          </p:cNvPr>
          <p:cNvPicPr preferRelativeResize="0"/>
          <p:nvPr/>
        </p:nvPicPr>
        <p:blipFill>
          <a:blip r:embed="rId7">
            <a:alphaModFix/>
          </a:blip>
          <a:stretch>
            <a:fillRect/>
          </a:stretch>
        </p:blipFill>
        <p:spPr>
          <a:xfrm>
            <a:off x="170000" y="4164275"/>
            <a:ext cx="979225" cy="979225"/>
          </a:xfrm>
          <a:prstGeom prst="rect">
            <a:avLst/>
          </a:prstGeom>
          <a:noFill/>
          <a:ln>
            <a:noFill/>
          </a:ln>
        </p:spPr>
      </p:pic>
      <p:pic>
        <p:nvPicPr>
          <p:cNvPr id="106" name="Google Shape;106;p14"/>
          <p:cNvPicPr preferRelativeResize="0"/>
          <p:nvPr/>
        </p:nvPicPr>
        <p:blipFill rotWithShape="1">
          <a:blip r:embed="rId8">
            <a:alphaModFix/>
          </a:blip>
          <a:srcRect l="-114220" t="-30000" r="114220" b="29999"/>
          <a:stretch/>
        </p:blipFill>
        <p:spPr>
          <a:xfrm>
            <a:off x="1644650" y="3359975"/>
            <a:ext cx="1071450" cy="1071450"/>
          </a:xfrm>
          <a:prstGeom prst="rect">
            <a:avLst/>
          </a:prstGeom>
          <a:noFill/>
          <a:ln>
            <a:noFill/>
          </a:ln>
        </p:spPr>
      </p:pic>
      <p:pic>
        <p:nvPicPr>
          <p:cNvPr id="107" name="Google Shape;107;p14"/>
          <p:cNvPicPr preferRelativeResize="0"/>
          <p:nvPr/>
        </p:nvPicPr>
        <p:blipFill>
          <a:blip r:embed="rId8">
            <a:alphaModFix/>
          </a:blip>
          <a:stretch>
            <a:fillRect/>
          </a:stretch>
        </p:blipFill>
        <p:spPr>
          <a:xfrm>
            <a:off x="1531075" y="2736800"/>
            <a:ext cx="1071450" cy="1071450"/>
          </a:xfrm>
          <a:prstGeom prst="rect">
            <a:avLst/>
          </a:prstGeom>
          <a:noFill/>
          <a:ln>
            <a:noFill/>
          </a:ln>
        </p:spPr>
      </p:pic>
      <p:sp>
        <p:nvSpPr>
          <p:cNvPr id="108" name="Google Shape;108;p14"/>
          <p:cNvSpPr txBox="1"/>
          <p:nvPr/>
        </p:nvSpPr>
        <p:spPr>
          <a:xfrm>
            <a:off x="1545525" y="3857625"/>
            <a:ext cx="1335300" cy="40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Roboto"/>
                <a:ea typeface="Roboto"/>
                <a:cs typeface="Roboto"/>
                <a:sym typeface="Roboto"/>
              </a:rPr>
              <a:t>Link to Padlet</a:t>
            </a:r>
            <a:endParaRPr b="1">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Google Shape;113;p15"/>
          <p:cNvSpPr txBox="1"/>
          <p:nvPr/>
        </p:nvSpPr>
        <p:spPr>
          <a:xfrm>
            <a:off x="3400150" y="1397175"/>
            <a:ext cx="5427900" cy="3548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100" dirty="0">
                <a:latin typeface="Comfortaa"/>
                <a:ea typeface="Comfortaa"/>
                <a:cs typeface="Comfortaa"/>
                <a:sym typeface="Comfortaa"/>
              </a:rPr>
              <a:t>In order to be successful in any class, you need to be able to know what’s expected of you. Read through your teacher’s syllabus </a:t>
            </a:r>
            <a:r>
              <a:rPr lang="en" sz="2100" dirty="0">
                <a:solidFill>
                  <a:schemeClr val="tx1"/>
                </a:solidFill>
                <a:latin typeface="Comfortaa"/>
                <a:ea typeface="Comfortaa"/>
                <a:cs typeface="Comfortaa"/>
                <a:sym typeface="Comfortaa"/>
              </a:rPr>
              <a:t>(</a:t>
            </a:r>
            <a:r>
              <a:rPr lang="en-US" sz="2100" dirty="0">
                <a:solidFill>
                  <a:schemeClr val="tx1"/>
                </a:solidFill>
                <a:latin typeface="Comfortaa"/>
                <a:ea typeface="Comfortaa"/>
                <a:cs typeface="Comfortaa"/>
                <a:sym typeface="Comfortaa"/>
                <a:hlinkClick r:id="rId4"/>
              </a:rPr>
              <a:t>click here for syllabus</a:t>
            </a:r>
            <a:r>
              <a:rPr lang="en" sz="2100" dirty="0">
                <a:solidFill>
                  <a:schemeClr val="tx1"/>
                </a:solidFill>
                <a:latin typeface="Comfortaa"/>
                <a:ea typeface="Comfortaa"/>
                <a:cs typeface="Comfortaa"/>
                <a:sym typeface="Comfortaa"/>
              </a:rPr>
              <a:t>)</a:t>
            </a:r>
            <a:r>
              <a:rPr lang="en" sz="2100" dirty="0">
                <a:latin typeface="Comfortaa"/>
                <a:ea typeface="Comfortaa"/>
                <a:cs typeface="Comfortaa"/>
                <a:sym typeface="Comfortaa"/>
              </a:rPr>
              <a:t> for class rules and information, then answer the questions provided in the Forms (</a:t>
            </a:r>
            <a:r>
              <a:rPr lang="en" sz="2100" u="sng" dirty="0">
                <a:solidFill>
                  <a:schemeClr val="hlink"/>
                </a:solidFill>
                <a:latin typeface="Comfortaa"/>
                <a:ea typeface="Comfortaa"/>
                <a:cs typeface="Comfortaa"/>
                <a:sym typeface="Comfortaa"/>
              </a:rPr>
              <a:t>click </a:t>
            </a:r>
            <a:r>
              <a:rPr lang="en" sz="2100" u="sng" dirty="0">
                <a:solidFill>
                  <a:schemeClr val="hlink"/>
                </a:solidFill>
                <a:latin typeface="Comfortaa"/>
                <a:ea typeface="Comfortaa"/>
                <a:cs typeface="Comfortaa"/>
                <a:sym typeface="Comfortaa"/>
                <a:hlinkClick r:id="rId5"/>
              </a:rPr>
              <a:t>here</a:t>
            </a:r>
            <a:r>
              <a:rPr lang="en" sz="2100" u="sng" dirty="0">
                <a:solidFill>
                  <a:schemeClr val="hlink"/>
                </a:solidFill>
                <a:latin typeface="Comfortaa"/>
                <a:ea typeface="Comfortaa"/>
                <a:cs typeface="Comfortaa"/>
                <a:sym typeface="Comfortaa"/>
              </a:rPr>
              <a:t>  for on </a:t>
            </a:r>
            <a:r>
              <a:rPr lang="en-US" sz="2100" u="sng" dirty="0">
                <a:solidFill>
                  <a:schemeClr val="hlink"/>
                </a:solidFill>
                <a:latin typeface="Comfortaa"/>
                <a:ea typeface="Comfortaa"/>
                <a:cs typeface="Comfortaa"/>
                <a:sym typeface="Comfortaa"/>
              </a:rPr>
              <a:t>Microsoft Forms</a:t>
            </a:r>
            <a:r>
              <a:rPr lang="en" sz="2100" dirty="0">
                <a:latin typeface="Comfortaa"/>
                <a:ea typeface="Comfortaa"/>
                <a:cs typeface="Comfortaa"/>
                <a:sym typeface="Comfortaa"/>
              </a:rPr>
              <a:t>)</a:t>
            </a:r>
            <a:endParaRPr sz="2100" dirty="0">
              <a:latin typeface="Comfortaa"/>
              <a:ea typeface="Comfortaa"/>
              <a:cs typeface="Comfortaa"/>
              <a:sym typeface="Comfortaa"/>
            </a:endParaRPr>
          </a:p>
        </p:txBody>
      </p:sp>
      <p:sp>
        <p:nvSpPr>
          <p:cNvPr id="114" name="Google Shape;114;p15"/>
          <p:cNvSpPr txBox="1"/>
          <p:nvPr/>
        </p:nvSpPr>
        <p:spPr>
          <a:xfrm>
            <a:off x="4772575" y="816025"/>
            <a:ext cx="3499200" cy="5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latin typeface="Roboto"/>
                <a:ea typeface="Roboto"/>
                <a:cs typeface="Roboto"/>
                <a:sym typeface="Roboto"/>
              </a:rPr>
              <a:t>           Directions: </a:t>
            </a:r>
            <a:endParaRPr sz="2800" b="1">
              <a:latin typeface="Roboto"/>
              <a:ea typeface="Roboto"/>
              <a:cs typeface="Roboto"/>
              <a:sym typeface="Roboto"/>
            </a:endParaRPr>
          </a:p>
        </p:txBody>
      </p:sp>
      <p:pic>
        <p:nvPicPr>
          <p:cNvPr id="115" name="Google Shape;115;p15"/>
          <p:cNvPicPr preferRelativeResize="0"/>
          <p:nvPr/>
        </p:nvPicPr>
        <p:blipFill>
          <a:blip r:embed="rId6">
            <a:alphaModFix/>
          </a:blip>
          <a:stretch>
            <a:fillRect/>
          </a:stretch>
        </p:blipFill>
        <p:spPr>
          <a:xfrm>
            <a:off x="597525" y="560425"/>
            <a:ext cx="1955975" cy="1541500"/>
          </a:xfrm>
          <a:prstGeom prst="rect">
            <a:avLst/>
          </a:prstGeom>
          <a:noFill/>
          <a:ln>
            <a:noFill/>
          </a:ln>
        </p:spPr>
      </p:pic>
      <p:sp>
        <p:nvSpPr>
          <p:cNvPr id="116" name="Google Shape;116;p15"/>
          <p:cNvSpPr txBox="1"/>
          <p:nvPr/>
        </p:nvSpPr>
        <p:spPr>
          <a:xfrm>
            <a:off x="741850" y="667675"/>
            <a:ext cx="1817400" cy="148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00FFFF"/>
                </a:solidFill>
                <a:latin typeface="Roboto"/>
                <a:ea typeface="Roboto"/>
                <a:cs typeface="Roboto"/>
                <a:sym typeface="Roboto"/>
              </a:rPr>
              <a:t>Bank </a:t>
            </a:r>
            <a:endParaRPr sz="2400" b="1">
              <a:solidFill>
                <a:srgbClr val="00FFFF"/>
              </a:solidFill>
              <a:latin typeface="Roboto"/>
              <a:ea typeface="Roboto"/>
              <a:cs typeface="Roboto"/>
              <a:sym typeface="Roboto"/>
            </a:endParaRPr>
          </a:p>
          <a:p>
            <a:pPr marL="0" lvl="0" indent="0" algn="ctr" rtl="0">
              <a:spcBef>
                <a:spcPts val="0"/>
              </a:spcBef>
              <a:spcAft>
                <a:spcPts val="0"/>
              </a:spcAft>
              <a:buNone/>
            </a:pPr>
            <a:r>
              <a:rPr lang="en" sz="2400" b="1">
                <a:solidFill>
                  <a:srgbClr val="00FFFF"/>
                </a:solidFill>
                <a:latin typeface="Roboto"/>
                <a:ea typeface="Roboto"/>
                <a:cs typeface="Roboto"/>
                <a:sym typeface="Roboto"/>
              </a:rPr>
              <a:t>Roll</a:t>
            </a:r>
            <a:endParaRPr sz="2400" b="1">
              <a:solidFill>
                <a:srgbClr val="00FFFF"/>
              </a:solidFill>
              <a:latin typeface="Roboto"/>
              <a:ea typeface="Roboto"/>
              <a:cs typeface="Roboto"/>
              <a:sym typeface="Roboto"/>
            </a:endParaRPr>
          </a:p>
        </p:txBody>
      </p:sp>
      <p:pic>
        <p:nvPicPr>
          <p:cNvPr id="117" name="Google Shape;117;p15">
            <a:hlinkClick r:id="" action="ppaction://hlinkshowjump?jump=firstslide"/>
          </p:cNvPr>
          <p:cNvPicPr preferRelativeResize="0"/>
          <p:nvPr/>
        </p:nvPicPr>
        <p:blipFill>
          <a:blip r:embed="rId7">
            <a:alphaModFix/>
          </a:blip>
          <a:stretch>
            <a:fillRect/>
          </a:stretch>
        </p:blipFill>
        <p:spPr>
          <a:xfrm>
            <a:off x="155975" y="3923350"/>
            <a:ext cx="1102350" cy="1102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pic>
        <p:nvPicPr>
          <p:cNvPr id="122" name="Google Shape;122;p16">
            <a:hlinkClick r:id="" action="ppaction://hlinkshowjump?jump=firstslide"/>
          </p:cNvPr>
          <p:cNvPicPr preferRelativeResize="0"/>
          <p:nvPr/>
        </p:nvPicPr>
        <p:blipFill>
          <a:blip r:embed="rId4">
            <a:alphaModFix/>
          </a:blip>
          <a:stretch>
            <a:fillRect/>
          </a:stretch>
        </p:blipFill>
        <p:spPr>
          <a:xfrm>
            <a:off x="155975" y="3923350"/>
            <a:ext cx="1102350" cy="1102350"/>
          </a:xfrm>
          <a:prstGeom prst="rect">
            <a:avLst/>
          </a:prstGeom>
          <a:noFill/>
          <a:ln>
            <a:noFill/>
          </a:ln>
        </p:spPr>
      </p:pic>
      <p:sp>
        <p:nvSpPr>
          <p:cNvPr id="123" name="Google Shape;123;p16"/>
          <p:cNvSpPr txBox="1"/>
          <p:nvPr/>
        </p:nvSpPr>
        <p:spPr>
          <a:xfrm>
            <a:off x="155975" y="828400"/>
            <a:ext cx="4228500" cy="30168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Nunito"/>
                <a:ea typeface="Nunito"/>
                <a:cs typeface="Nunito"/>
                <a:sym typeface="Nunito"/>
              </a:rPr>
              <a:t>The more a teacher knows about you, the better the class is going to be!</a:t>
            </a:r>
            <a:endParaRPr sz="2400" dirty="0">
              <a:latin typeface="Nunito"/>
              <a:ea typeface="Nunito"/>
              <a:cs typeface="Nunito"/>
              <a:sym typeface="Nunito"/>
            </a:endParaRPr>
          </a:p>
          <a:p>
            <a:pPr marL="0" lvl="0" indent="0" algn="l" rtl="0">
              <a:spcBef>
                <a:spcPts val="0"/>
              </a:spcBef>
              <a:spcAft>
                <a:spcPts val="0"/>
              </a:spcAft>
              <a:buNone/>
            </a:pPr>
            <a:endParaRPr sz="2400" dirty="0">
              <a:latin typeface="Nunito"/>
              <a:ea typeface="Nunito"/>
              <a:cs typeface="Nunito"/>
              <a:sym typeface="Nunito"/>
            </a:endParaRPr>
          </a:p>
          <a:p>
            <a:pPr marL="0" lvl="0" indent="0" algn="l" rtl="0">
              <a:spcBef>
                <a:spcPts val="0"/>
              </a:spcBef>
              <a:spcAft>
                <a:spcPts val="0"/>
              </a:spcAft>
              <a:buNone/>
            </a:pPr>
            <a:r>
              <a:rPr lang="en" sz="2400" u="sng" dirty="0">
                <a:solidFill>
                  <a:schemeClr val="hlink"/>
                </a:solidFill>
                <a:latin typeface="Nunito"/>
                <a:ea typeface="Nunito"/>
                <a:cs typeface="Nunito"/>
                <a:sym typeface="Nunito"/>
                <a:hlinkClick r:id="rId5"/>
              </a:rPr>
              <a:t>Click here to access the student interest survey, answer all the questions, and then submit. </a:t>
            </a:r>
            <a:endParaRPr sz="2400" dirty="0">
              <a:latin typeface="Nunito"/>
              <a:ea typeface="Nunito"/>
              <a:cs typeface="Nunito"/>
              <a:sym typeface="Nunito"/>
            </a:endParaRPr>
          </a:p>
        </p:txBody>
      </p:sp>
      <p:sp>
        <p:nvSpPr>
          <p:cNvPr id="124" name="Google Shape;124;p16"/>
          <p:cNvSpPr txBox="1"/>
          <p:nvPr/>
        </p:nvSpPr>
        <p:spPr>
          <a:xfrm>
            <a:off x="155975" y="271750"/>
            <a:ext cx="4055400" cy="6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b="1">
                <a:latin typeface="Roboto"/>
                <a:ea typeface="Roboto"/>
                <a:cs typeface="Roboto"/>
                <a:sym typeface="Roboto"/>
              </a:rPr>
              <a:t>         Directions: </a:t>
            </a:r>
            <a:endParaRPr sz="2900" b="1">
              <a:latin typeface="Roboto"/>
              <a:ea typeface="Roboto"/>
              <a:cs typeface="Roboto"/>
              <a:sym typeface="Roboto"/>
            </a:endParaRPr>
          </a:p>
        </p:txBody>
      </p:sp>
      <p:pic>
        <p:nvPicPr>
          <p:cNvPr id="125" name="Google Shape;125;p16"/>
          <p:cNvPicPr preferRelativeResize="0"/>
          <p:nvPr/>
        </p:nvPicPr>
        <p:blipFill>
          <a:blip r:embed="rId6">
            <a:alphaModFix/>
          </a:blip>
          <a:stretch>
            <a:fillRect/>
          </a:stretch>
        </p:blipFill>
        <p:spPr>
          <a:xfrm>
            <a:off x="5081700" y="1115800"/>
            <a:ext cx="3909901" cy="3909901"/>
          </a:xfrm>
          <a:prstGeom prst="rect">
            <a:avLst/>
          </a:prstGeom>
          <a:noFill/>
          <a:ln>
            <a:noFill/>
          </a:ln>
        </p:spPr>
      </p:pic>
      <p:sp>
        <p:nvSpPr>
          <p:cNvPr id="126" name="Google Shape;126;p16"/>
          <p:cNvSpPr txBox="1"/>
          <p:nvPr/>
        </p:nvSpPr>
        <p:spPr>
          <a:xfrm>
            <a:off x="6083200" y="2163750"/>
            <a:ext cx="2027700" cy="157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rgbClr val="FFFFFF"/>
                </a:solidFill>
                <a:latin typeface="Lobster"/>
                <a:ea typeface="Lobster"/>
                <a:cs typeface="Lobster"/>
                <a:sym typeface="Lobster"/>
              </a:rPr>
              <a:t>Survey </a:t>
            </a:r>
            <a:endParaRPr sz="3200">
              <a:solidFill>
                <a:srgbClr val="FFFFFF"/>
              </a:solidFill>
              <a:latin typeface="Lobster"/>
              <a:ea typeface="Lobster"/>
              <a:cs typeface="Lobster"/>
              <a:sym typeface="Lobster"/>
            </a:endParaRPr>
          </a:p>
          <a:p>
            <a:pPr marL="0" lvl="0" indent="0" algn="ctr" rtl="0">
              <a:spcBef>
                <a:spcPts val="0"/>
              </a:spcBef>
              <a:spcAft>
                <a:spcPts val="0"/>
              </a:spcAft>
              <a:buNone/>
            </a:pPr>
            <a:r>
              <a:rPr lang="en" sz="3200">
                <a:solidFill>
                  <a:srgbClr val="FFFFFF"/>
                </a:solidFill>
                <a:latin typeface="Lobster"/>
                <a:ea typeface="Lobster"/>
                <a:cs typeface="Lobster"/>
                <a:sym typeface="Lobster"/>
              </a:rPr>
              <a:t>Says!</a:t>
            </a:r>
            <a:endParaRPr sz="3200">
              <a:solidFill>
                <a:srgbClr val="FFFFFF"/>
              </a:solidFill>
              <a:latin typeface="Lobster"/>
              <a:ea typeface="Lobster"/>
              <a:cs typeface="Lobster"/>
              <a:sym typeface="Lobst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p17"/>
          <p:cNvSpPr txBox="1"/>
          <p:nvPr/>
        </p:nvSpPr>
        <p:spPr>
          <a:xfrm>
            <a:off x="949225" y="1013850"/>
            <a:ext cx="5131200" cy="32766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Montserrat"/>
                <a:ea typeface="Montserrat"/>
                <a:cs typeface="Montserrat"/>
                <a:sym typeface="Montserrat"/>
              </a:rPr>
              <a:t>An important part of being an online community is making sure you’re a great digital citizen.</a:t>
            </a:r>
            <a:endParaRPr sz="2000">
              <a:latin typeface="Montserrat"/>
              <a:ea typeface="Montserrat"/>
              <a:cs typeface="Montserrat"/>
              <a:sym typeface="Montserrat"/>
            </a:endParaRPr>
          </a:p>
          <a:p>
            <a:pPr marL="457200" lvl="0" indent="-355600" algn="l" rtl="0">
              <a:spcBef>
                <a:spcPts val="0"/>
              </a:spcBef>
              <a:spcAft>
                <a:spcPts val="0"/>
              </a:spcAft>
              <a:buSzPts val="2000"/>
              <a:buFont typeface="Montserrat"/>
              <a:buAutoNum type="arabicPeriod"/>
            </a:pPr>
            <a:r>
              <a:rPr lang="en" sz="2000">
                <a:latin typeface="Montserrat"/>
                <a:ea typeface="Montserrat"/>
                <a:cs typeface="Montserrat"/>
                <a:sym typeface="Montserrat"/>
              </a:rPr>
              <a:t>Read the </a:t>
            </a:r>
            <a:r>
              <a:rPr lang="en" sz="2000" u="sng">
                <a:solidFill>
                  <a:schemeClr val="hlink"/>
                </a:solidFill>
                <a:latin typeface="Montserrat"/>
                <a:ea typeface="Montserrat"/>
                <a:cs typeface="Montserrat"/>
                <a:sym typeface="Montserrat"/>
                <a:hlinkClick r:id="rId4"/>
              </a:rPr>
              <a:t>Email Etiquette</a:t>
            </a:r>
            <a:r>
              <a:rPr lang="en" sz="2000">
                <a:latin typeface="Montserrat"/>
                <a:ea typeface="Montserrat"/>
                <a:cs typeface="Montserrat"/>
                <a:sym typeface="Montserrat"/>
              </a:rPr>
              <a:t> and the </a:t>
            </a:r>
            <a:r>
              <a:rPr lang="en" sz="2000" u="sng">
                <a:solidFill>
                  <a:schemeClr val="hlink"/>
                </a:solidFill>
                <a:latin typeface="Montserrat"/>
                <a:ea typeface="Montserrat"/>
                <a:cs typeface="Montserrat"/>
                <a:sym typeface="Montserrat"/>
                <a:hlinkClick r:id="rId5"/>
              </a:rPr>
              <a:t>Live Expectations</a:t>
            </a:r>
            <a:r>
              <a:rPr lang="en" sz="2000">
                <a:latin typeface="Montserrat"/>
                <a:ea typeface="Montserrat"/>
                <a:cs typeface="Montserrat"/>
                <a:sym typeface="Montserrat"/>
              </a:rPr>
              <a:t> guidelines. </a:t>
            </a:r>
            <a:endParaRPr sz="2000">
              <a:latin typeface="Montserrat"/>
              <a:ea typeface="Montserrat"/>
              <a:cs typeface="Montserrat"/>
              <a:sym typeface="Montserrat"/>
            </a:endParaRPr>
          </a:p>
          <a:p>
            <a:pPr marL="457200" lvl="0" indent="-355600" algn="l" rtl="0">
              <a:spcBef>
                <a:spcPts val="0"/>
              </a:spcBef>
              <a:spcAft>
                <a:spcPts val="0"/>
              </a:spcAft>
              <a:buSzPts val="2000"/>
              <a:buFont typeface="Verdana"/>
              <a:buAutoNum type="arabicPeriod"/>
            </a:pPr>
            <a:r>
              <a:rPr lang="en" sz="2000">
                <a:latin typeface="Montserrat"/>
                <a:ea typeface="Montserrat"/>
                <a:cs typeface="Montserrat"/>
                <a:sym typeface="Montserrat"/>
              </a:rPr>
              <a:t>Send your Science teacher a proper e-mail about how you will be a responsible digital citizen (you can e-mail your teacher through CTLS). </a:t>
            </a:r>
            <a:endParaRPr sz="2000">
              <a:latin typeface="Montserrat"/>
              <a:ea typeface="Montserrat"/>
              <a:cs typeface="Montserrat"/>
              <a:sym typeface="Montserrat"/>
            </a:endParaRPr>
          </a:p>
        </p:txBody>
      </p:sp>
      <p:pic>
        <p:nvPicPr>
          <p:cNvPr id="132" name="Google Shape;132;p17"/>
          <p:cNvPicPr preferRelativeResize="0"/>
          <p:nvPr/>
        </p:nvPicPr>
        <p:blipFill>
          <a:blip r:embed="rId6">
            <a:alphaModFix/>
          </a:blip>
          <a:stretch>
            <a:fillRect/>
          </a:stretch>
        </p:blipFill>
        <p:spPr>
          <a:xfrm>
            <a:off x="5977200" y="1174600"/>
            <a:ext cx="3166800" cy="2748750"/>
          </a:xfrm>
          <a:prstGeom prst="rect">
            <a:avLst/>
          </a:prstGeom>
          <a:noFill/>
          <a:ln>
            <a:noFill/>
          </a:ln>
        </p:spPr>
      </p:pic>
      <p:sp>
        <p:nvSpPr>
          <p:cNvPr id="133" name="Google Shape;133;p17"/>
          <p:cNvSpPr txBox="1"/>
          <p:nvPr/>
        </p:nvSpPr>
        <p:spPr>
          <a:xfrm rot="-1813894">
            <a:off x="6491143" y="1545498"/>
            <a:ext cx="2089589" cy="161971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Impact"/>
                <a:ea typeface="Impact"/>
                <a:cs typeface="Impact"/>
                <a:sym typeface="Impact"/>
              </a:rPr>
              <a:t>Community </a:t>
            </a:r>
            <a:endParaRPr sz="2400" b="1">
              <a:solidFill>
                <a:srgbClr val="FFFFFF"/>
              </a:solidFill>
              <a:latin typeface="Impact"/>
              <a:ea typeface="Impact"/>
              <a:cs typeface="Impact"/>
              <a:sym typeface="Impact"/>
            </a:endParaRPr>
          </a:p>
          <a:p>
            <a:pPr marL="0" lvl="0" indent="0" algn="ctr" rtl="0">
              <a:spcBef>
                <a:spcPts val="0"/>
              </a:spcBef>
              <a:spcAft>
                <a:spcPts val="0"/>
              </a:spcAft>
              <a:buNone/>
            </a:pPr>
            <a:r>
              <a:rPr lang="en" sz="2400" b="1">
                <a:solidFill>
                  <a:srgbClr val="FFFFFF"/>
                </a:solidFill>
                <a:latin typeface="Impact"/>
                <a:ea typeface="Impact"/>
                <a:cs typeface="Impact"/>
                <a:sym typeface="Impact"/>
              </a:rPr>
              <a:t>Connection</a:t>
            </a:r>
            <a:endParaRPr sz="2400" b="1">
              <a:solidFill>
                <a:srgbClr val="FFFFFF"/>
              </a:solidFill>
              <a:latin typeface="Impact"/>
              <a:ea typeface="Impact"/>
              <a:cs typeface="Impact"/>
              <a:sym typeface="Impact"/>
            </a:endParaRPr>
          </a:p>
        </p:txBody>
      </p:sp>
      <p:pic>
        <p:nvPicPr>
          <p:cNvPr id="134" name="Google Shape;134;p17">
            <a:hlinkClick r:id="" action="ppaction://hlinkshowjump?jump=firstslide"/>
          </p:cNvPr>
          <p:cNvPicPr preferRelativeResize="0"/>
          <p:nvPr/>
        </p:nvPicPr>
        <p:blipFill>
          <a:blip r:embed="rId7">
            <a:alphaModFix/>
          </a:blip>
          <a:stretch>
            <a:fillRect/>
          </a:stretch>
        </p:blipFill>
        <p:spPr>
          <a:xfrm>
            <a:off x="69425" y="3923350"/>
            <a:ext cx="1102350" cy="1102350"/>
          </a:xfrm>
          <a:prstGeom prst="rect">
            <a:avLst/>
          </a:prstGeom>
          <a:noFill/>
          <a:ln>
            <a:noFill/>
          </a:ln>
        </p:spPr>
      </p:pic>
      <p:sp>
        <p:nvSpPr>
          <p:cNvPr id="135" name="Google Shape;135;p17"/>
          <p:cNvSpPr txBox="1"/>
          <p:nvPr/>
        </p:nvSpPr>
        <p:spPr>
          <a:xfrm>
            <a:off x="2101900" y="346200"/>
            <a:ext cx="3672300" cy="56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b="1">
                <a:latin typeface="Roboto"/>
                <a:ea typeface="Roboto"/>
                <a:cs typeface="Roboto"/>
                <a:sym typeface="Roboto"/>
              </a:rPr>
              <a:t>            Directions: </a:t>
            </a:r>
            <a:endParaRPr sz="2900" b="1">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ath_Settings xmlns="66ae331e-6582-451e-bc6b-0fd110eb0c43" xsi:nil="true"/>
    <Owner xmlns="66ae331e-6582-451e-bc6b-0fd110eb0c43">
      <UserInfo>
        <DisplayName/>
        <AccountId xsi:nil="true"/>
        <AccountType/>
      </UserInfo>
    </Owner>
    <Distribution_Groups xmlns="66ae331e-6582-451e-bc6b-0fd110eb0c43" xsi:nil="true"/>
    <AppVersion xmlns="66ae331e-6582-451e-bc6b-0fd110eb0c43" xsi:nil="true"/>
    <IsNotebookLocked xmlns="66ae331e-6582-451e-bc6b-0fd110eb0c43" xsi:nil="true"/>
    <DefaultSectionNames xmlns="66ae331e-6582-451e-bc6b-0fd110eb0c43" xsi:nil="true"/>
    <Templates xmlns="66ae331e-6582-451e-bc6b-0fd110eb0c43" xsi:nil="true"/>
    <NotebookType xmlns="66ae331e-6582-451e-bc6b-0fd110eb0c43" xsi:nil="true"/>
    <Students xmlns="66ae331e-6582-451e-bc6b-0fd110eb0c43">
      <UserInfo>
        <DisplayName/>
        <AccountId xsi:nil="true"/>
        <AccountType/>
      </UserInfo>
    </Students>
    <LMS_Mappings xmlns="66ae331e-6582-451e-bc6b-0fd110eb0c43" xsi:nil="true"/>
    <Student_Groups xmlns="66ae331e-6582-451e-bc6b-0fd110eb0c43">
      <UserInfo>
        <DisplayName/>
        <AccountId xsi:nil="true"/>
        <AccountType/>
      </UserInfo>
    </Student_Groups>
    <TeamsChannelId xmlns="66ae331e-6582-451e-bc6b-0fd110eb0c43" xsi:nil="true"/>
    <Self_Registration_Enabled xmlns="66ae331e-6582-451e-bc6b-0fd110eb0c43" xsi:nil="true"/>
    <Has_Teacher_Only_SectionGroup xmlns="66ae331e-6582-451e-bc6b-0fd110eb0c43" xsi:nil="true"/>
    <CultureName xmlns="66ae331e-6582-451e-bc6b-0fd110eb0c43" xsi:nil="true"/>
    <Invited_Teachers xmlns="66ae331e-6582-451e-bc6b-0fd110eb0c43" xsi:nil="true"/>
    <Invited_Students xmlns="66ae331e-6582-451e-bc6b-0fd110eb0c43" xsi:nil="true"/>
    <Is_Collaboration_Space_Locked xmlns="66ae331e-6582-451e-bc6b-0fd110eb0c43" xsi:nil="true"/>
    <FolderType xmlns="66ae331e-6582-451e-bc6b-0fd110eb0c43" xsi:nil="true"/>
    <Teachers xmlns="66ae331e-6582-451e-bc6b-0fd110eb0c43">
      <UserInfo>
        <DisplayName/>
        <AccountId xsi:nil="true"/>
        <AccountType/>
      </UserInfo>
    </Teach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B64DF6DE942341870867D3A737B8E5" ma:contentTypeVersion="31" ma:contentTypeDescription="Create a new document." ma:contentTypeScope="" ma:versionID="6e52034b15d46336168a796a6ab206f5">
  <xsd:schema xmlns:xsd="http://www.w3.org/2001/XMLSchema" xmlns:xs="http://www.w3.org/2001/XMLSchema" xmlns:p="http://schemas.microsoft.com/office/2006/metadata/properties" xmlns:ns3="2caeea82-8059-4192-adc0-1a9515e2336b" xmlns:ns4="66ae331e-6582-451e-bc6b-0fd110eb0c43" targetNamespace="http://schemas.microsoft.com/office/2006/metadata/properties" ma:root="true" ma:fieldsID="98cd563220ecb0dc1459e77a877b1428" ns3:_="" ns4:_="">
    <xsd:import namespace="2caeea82-8059-4192-adc0-1a9515e2336b"/>
    <xsd:import namespace="66ae331e-6582-451e-bc6b-0fd110eb0c4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NotebookType" minOccurs="0"/>
                <xsd:element ref="ns4:FolderType" minOccurs="0"/>
                <xsd:element ref="ns4:CultureName" minOccurs="0"/>
                <xsd:element ref="ns4:AppVersion" minOccurs="0"/>
                <xsd:element ref="ns4:TeamsChannelId" minOccurs="0"/>
                <xsd:element ref="ns4:Owner" minOccurs="0"/>
                <xsd:element ref="ns4:DefaultSectionNames" minOccurs="0"/>
                <xsd:element ref="ns4:Templates"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ath_Settings" minOccurs="0"/>
                <xsd:element ref="ns4:Distribution_Groups" minOccurs="0"/>
                <xsd:element ref="ns4:LMS_Mappin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eea82-8059-4192-adc0-1a9515e2336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ae331e-6582-451e-bc6b-0fd110eb0c4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0" nillable="true" ma:displayName="Default Section Names" ma:internalName="DefaultSectionNames">
      <xsd:simpleType>
        <xsd:restriction base="dms:Note">
          <xsd:maxLength value="255"/>
        </xsd:restriction>
      </xsd:simpleType>
    </xsd:element>
    <xsd:element name="Templates" ma:index="21" nillable="true" ma:displayName="Templates" ma:internalName="Templates">
      <xsd:simpleType>
        <xsd:restriction base="dms:Note">
          <xsd:maxLength value="255"/>
        </xsd:restriction>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5" nillable="true" ma:displayName="Invited Teachers" ma:internalName="Invited_Teachers">
      <xsd:simpleType>
        <xsd:restriction base="dms:Note">
          <xsd:maxLength value="255"/>
        </xsd:restriction>
      </xsd:simpleType>
    </xsd:element>
    <xsd:element name="Invited_Students" ma:index="26" nillable="true" ma:displayName="Invited Students" ma:internalName="Invited_Students">
      <xsd:simpleType>
        <xsd:restriction base="dms:Note">
          <xsd:maxLength value="255"/>
        </xsd:restriction>
      </xsd:simpleType>
    </xsd:element>
    <xsd:element name="Self_Registration_Enabled" ma:index="27" nillable="true" ma:displayName="Self Registration Enabled" ma:internalName="Self_Registration_Enabled">
      <xsd:simpleType>
        <xsd:restriction base="dms:Boolean"/>
      </xsd:simpleType>
    </xsd:element>
    <xsd:element name="Has_Teacher_Only_SectionGroup" ma:index="28" nillable="true" ma:displayName="Has Teacher Only SectionGroup" ma:internalName="Has_Teacher_Only_SectionGroup">
      <xsd:simpleType>
        <xsd:restriction base="dms:Boolean"/>
      </xsd:simpleType>
    </xsd:element>
    <xsd:element name="Is_Collaboration_Space_Locked" ma:index="29" nillable="true" ma:displayName="Is Collaboration Space Locked" ma:internalName="Is_Collaboration_Space_Locked">
      <xsd:simpleType>
        <xsd:restriction base="dms:Boolean"/>
      </xsd:simpleType>
    </xsd:element>
    <xsd:element name="IsNotebookLocked" ma:index="30" nillable="true" ma:displayName="Is Notebook Locked" ma:internalName="IsNotebookLocked">
      <xsd:simpleType>
        <xsd:restriction base="dms:Boolean"/>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C59023-272D-4E45-994B-B70C520663D5}">
  <ds:schemaRefs>
    <ds:schemaRef ds:uri="http://schemas.microsoft.com/sharepoint/v3/contenttype/forms"/>
  </ds:schemaRefs>
</ds:datastoreItem>
</file>

<file path=customXml/itemProps2.xml><?xml version="1.0" encoding="utf-8"?>
<ds:datastoreItem xmlns:ds="http://schemas.openxmlformats.org/officeDocument/2006/customXml" ds:itemID="{ED107B7C-C1FB-41BF-9B32-F7369BCD623E}">
  <ds:schemaRefs>
    <ds:schemaRef ds:uri="http://purl.org/dc/terms/"/>
    <ds:schemaRef ds:uri="http://purl.org/dc/dcmitype/"/>
    <ds:schemaRef ds:uri="http://schemas.microsoft.com/office/2006/documentManagement/types"/>
    <ds:schemaRef ds:uri="http://purl.org/dc/elements/1.1/"/>
    <ds:schemaRef ds:uri="66ae331e-6582-451e-bc6b-0fd110eb0c43"/>
    <ds:schemaRef ds:uri="2caeea82-8059-4192-adc0-1a9515e2336b"/>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25094A4-E7A1-4606-B03E-5B3891AD0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aeea82-8059-4192-adc0-1a9515e2336b"/>
    <ds:schemaRef ds:uri="66ae331e-6582-451e-bc6b-0fd110eb0c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427</TotalTime>
  <Words>1423</Words>
  <Application>Microsoft Office PowerPoint</Application>
  <PresentationFormat>On-screen Show (16:9)</PresentationFormat>
  <Paragraphs>122</Paragraphs>
  <Slides>23</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Comic Sans MS</vt:lpstr>
      <vt:lpstr>Lora</vt:lpstr>
      <vt:lpstr>Roboto</vt:lpstr>
      <vt:lpstr>Lobster</vt:lpstr>
      <vt:lpstr>Arial</vt:lpstr>
      <vt:lpstr>Montserrat</vt:lpstr>
      <vt:lpstr>Verdana</vt:lpstr>
      <vt:lpstr>Nunito</vt:lpstr>
      <vt:lpstr>Impact</vt:lpstr>
      <vt:lpstr>Comfortaa</vt:lpstr>
      <vt:lpstr>Material</vt:lpstr>
      <vt:lpstr>PADLET ACTIVITY- 5 MINUTES- Once the music stops we will begin</vt:lpstr>
      <vt:lpstr>PowerPoint Presentation</vt:lpstr>
      <vt:lpstr>VIDEO: WHAT TYPE OF LEARNER ARE YOU?</vt:lpstr>
      <vt:lpstr>                    VIDEO RESPONSE USING MICROSOFT FORMS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Demetra Louifaite</dc:creator>
  <cp:lastModifiedBy>Demetra Louifaite</cp:lastModifiedBy>
  <cp:revision>12</cp:revision>
  <dcterms:modified xsi:type="dcterms:W3CDTF">2020-08-21T18:08:56Z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0x010100E6B64DF6DE942341870867D3A737B8E5</vt:lpwstr>
  </property>
</Properties>
</file>