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9" r:id="rId4"/>
    <p:sldId id="257" r:id="rId5"/>
    <p:sldId id="264" r:id="rId6"/>
    <p:sldId id="260" r:id="rId7"/>
    <p:sldId id="261" r:id="rId8"/>
    <p:sldId id="268"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66" d="100"/>
          <a:sy n="66" d="100"/>
        </p:scale>
        <p:origin x="4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57BE-11B9-4174-BF34-C2AD8C10FD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1D10A-A69D-4DE9-8D2E-3A7359BD5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589D4-D958-4874-8EAB-0B22A8123566}"/>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5" name="Footer Placeholder 4">
            <a:extLst>
              <a:ext uri="{FF2B5EF4-FFF2-40B4-BE49-F238E27FC236}">
                <a16:creationId xmlns:a16="http://schemas.microsoft.com/office/drawing/2014/main" id="{734D99C0-B193-4048-9103-85B85AC01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F1D01-993E-4C00-9820-48D78FBC3C09}"/>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6797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B332-649C-4550-8C37-1BD383BBC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28096-5CD1-4A18-B5DA-4EFE61F3BC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00A22-64A5-4EF1-963E-89894C433ABB}"/>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5" name="Footer Placeholder 4">
            <a:extLst>
              <a:ext uri="{FF2B5EF4-FFF2-40B4-BE49-F238E27FC236}">
                <a16:creationId xmlns:a16="http://schemas.microsoft.com/office/drawing/2014/main" id="{0D57B879-FE42-4AC3-A2CF-BC491C870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FF423-E19A-4F4C-8159-3A8A424D0F64}"/>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184502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D9DD1-3897-4B41-8BFD-0A9A2F8E6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B794B1-B1A9-4C6C-8D8F-74E5DC5C63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604B1-A75E-417C-AE2A-0382F13A9F6A}"/>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5" name="Footer Placeholder 4">
            <a:extLst>
              <a:ext uri="{FF2B5EF4-FFF2-40B4-BE49-F238E27FC236}">
                <a16:creationId xmlns:a16="http://schemas.microsoft.com/office/drawing/2014/main" id="{59528473-7130-4089-99A6-C1C78816B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A6D05-04BA-4F36-9928-4E371C6724A0}"/>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35253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307D-6E28-4E30-8CEF-9AFCCA21A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C3809-6266-4144-83A4-19F55B91F2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A3901-A1D7-4568-9EFE-D7BD669CCD17}"/>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5" name="Footer Placeholder 4">
            <a:extLst>
              <a:ext uri="{FF2B5EF4-FFF2-40B4-BE49-F238E27FC236}">
                <a16:creationId xmlns:a16="http://schemas.microsoft.com/office/drawing/2014/main" id="{76D5284D-A7F1-4ED1-A034-3C9B7054C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08BAA-2CAA-401C-954F-B74908172D38}"/>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258528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E5BE-8BDC-4CDC-A4B0-B3037EDD0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A2445-6751-4099-BDB7-1FD61AB08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47899C-4231-4E4F-A392-FE3506BC557E}"/>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5" name="Footer Placeholder 4">
            <a:extLst>
              <a:ext uri="{FF2B5EF4-FFF2-40B4-BE49-F238E27FC236}">
                <a16:creationId xmlns:a16="http://schemas.microsoft.com/office/drawing/2014/main" id="{466CB8CE-E784-4D9E-9496-C81F75200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79F4D-2553-4403-91F1-A04659C3F17C}"/>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91586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5368-33D0-4B51-A260-4447AFDEB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D38E5-7732-4864-890B-0397D2382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E2D25-8F9A-4115-8D8F-38D66A265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6B1269-6AB5-4059-9406-F761A7F1B20C}"/>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6" name="Footer Placeholder 5">
            <a:extLst>
              <a:ext uri="{FF2B5EF4-FFF2-40B4-BE49-F238E27FC236}">
                <a16:creationId xmlns:a16="http://schemas.microsoft.com/office/drawing/2014/main" id="{107F9C89-512D-4C7F-BD58-AFDF942CF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E1044-95E5-4003-9B43-BA52E89E58B2}"/>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275856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1F34-12E5-444B-9BDE-DB61678AC3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031578-7A56-44D6-A8AA-AD4324190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58B3B2-AA07-478A-A8C8-53FDD73963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E443B-C31F-43CA-9872-8EB25557D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2E3AE8-CF6A-45D4-A3B4-E947D263F4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C24929-2BFA-4203-A26A-4420999F87F0}"/>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8" name="Footer Placeholder 7">
            <a:extLst>
              <a:ext uri="{FF2B5EF4-FFF2-40B4-BE49-F238E27FC236}">
                <a16:creationId xmlns:a16="http://schemas.microsoft.com/office/drawing/2014/main" id="{4CA0D474-E761-4B90-A321-2B4D25955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F9224-872C-4160-B886-DF17CE88EECC}"/>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637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36-482A-4DDC-9231-CF43D0C92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1591D-ECA1-497C-A6BF-921FD617CDBD}"/>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4" name="Footer Placeholder 3">
            <a:extLst>
              <a:ext uri="{FF2B5EF4-FFF2-40B4-BE49-F238E27FC236}">
                <a16:creationId xmlns:a16="http://schemas.microsoft.com/office/drawing/2014/main" id="{1BD1B788-A36F-4003-80FC-9A09E5D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4E844A-C687-4FEC-8EAB-481C51F044C8}"/>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333555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837B7-2CD9-458F-ADA7-C925452DC362}"/>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3" name="Footer Placeholder 2">
            <a:extLst>
              <a:ext uri="{FF2B5EF4-FFF2-40B4-BE49-F238E27FC236}">
                <a16:creationId xmlns:a16="http://schemas.microsoft.com/office/drawing/2014/main" id="{64C2D081-CBFA-48FC-BDAB-1F8A9950D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AE0E05-B85B-4A6C-887C-AA8407A0FED9}"/>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421943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6819-3ABC-47F2-9823-FCA8D6B9D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E5C5D3-3EF1-4992-BC64-C0A57C36D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7DB8EC-3F45-49D6-A82F-9D82B0C45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B1EA6-70E6-48E4-ADA0-1F60515E69C1}"/>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6" name="Footer Placeholder 5">
            <a:extLst>
              <a:ext uri="{FF2B5EF4-FFF2-40B4-BE49-F238E27FC236}">
                <a16:creationId xmlns:a16="http://schemas.microsoft.com/office/drawing/2014/main" id="{C570EA47-774A-4890-8168-7AE49A2C9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432B7-3336-4D62-9D59-9C128434F61F}"/>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424786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CD65-F993-46B6-ABFD-7925E251F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B101F-646F-4608-AC14-C6DA444C5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565BA-F58B-4EF2-85BB-2C7385ABF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47436-D983-4D15-BC52-E6FA01AEEAD4}"/>
              </a:ext>
            </a:extLst>
          </p:cNvPr>
          <p:cNvSpPr>
            <a:spLocks noGrp="1"/>
          </p:cNvSpPr>
          <p:nvPr>
            <p:ph type="dt" sz="half" idx="10"/>
          </p:nvPr>
        </p:nvSpPr>
        <p:spPr/>
        <p:txBody>
          <a:bodyPr/>
          <a:lstStyle/>
          <a:p>
            <a:fld id="{3CA86410-0E47-4483-92EE-6C8403D749B8}" type="datetimeFigureOut">
              <a:rPr lang="en-US" smtClean="0"/>
              <a:t>8/24/2020</a:t>
            </a:fld>
            <a:endParaRPr lang="en-US"/>
          </a:p>
        </p:txBody>
      </p:sp>
      <p:sp>
        <p:nvSpPr>
          <p:cNvPr id="6" name="Footer Placeholder 5">
            <a:extLst>
              <a:ext uri="{FF2B5EF4-FFF2-40B4-BE49-F238E27FC236}">
                <a16:creationId xmlns:a16="http://schemas.microsoft.com/office/drawing/2014/main" id="{80E9ACCA-545C-42EC-A83B-DEC7BB426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4C2F3-9760-47D8-A791-A3DE5DBFC6E7}"/>
              </a:ext>
            </a:extLst>
          </p:cNvPr>
          <p:cNvSpPr>
            <a:spLocks noGrp="1"/>
          </p:cNvSpPr>
          <p:nvPr>
            <p:ph type="sldNum" sz="quarter" idx="12"/>
          </p:nvPr>
        </p:nvSpPr>
        <p:spPr/>
        <p:txBody>
          <a:bodyPr/>
          <a:lstStyle/>
          <a:p>
            <a:fld id="{45A5B38B-7F24-4009-880A-2DF685D76583}" type="slidenum">
              <a:rPr lang="en-US" smtClean="0"/>
              <a:t>‹#›</a:t>
            </a:fld>
            <a:endParaRPr lang="en-US"/>
          </a:p>
        </p:txBody>
      </p:sp>
    </p:spTree>
    <p:extLst>
      <p:ext uri="{BB962C8B-B14F-4D97-AF65-F5344CB8AC3E}">
        <p14:creationId xmlns:p14="http://schemas.microsoft.com/office/powerpoint/2010/main" val="205639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D0821-2454-4ADF-B7C8-B81C2CAAF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C04C0-65F3-4747-817F-1C3FB8D10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5317A-DE22-48BE-8040-9314280465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6410-0E47-4483-92EE-6C8403D749B8}" type="datetimeFigureOut">
              <a:rPr lang="en-US" smtClean="0"/>
              <a:t>8/24/2020</a:t>
            </a:fld>
            <a:endParaRPr lang="en-US"/>
          </a:p>
        </p:txBody>
      </p:sp>
      <p:sp>
        <p:nvSpPr>
          <p:cNvPr id="5" name="Footer Placeholder 4">
            <a:extLst>
              <a:ext uri="{FF2B5EF4-FFF2-40B4-BE49-F238E27FC236}">
                <a16:creationId xmlns:a16="http://schemas.microsoft.com/office/drawing/2014/main" id="{20B200FC-F346-4E7A-966F-DD2586D6A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69581-8336-4E2E-BC32-E36E038C2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B38B-7F24-4009-880A-2DF685D76583}" type="slidenum">
              <a:rPr lang="en-US" smtClean="0"/>
              <a:t>‹#›</a:t>
            </a:fld>
            <a:endParaRPr lang="en-US"/>
          </a:p>
        </p:txBody>
      </p:sp>
    </p:spTree>
    <p:extLst>
      <p:ext uri="{BB962C8B-B14F-4D97-AF65-F5344CB8AC3E}">
        <p14:creationId xmlns:p14="http://schemas.microsoft.com/office/powerpoint/2010/main" val="93395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loseyourtextbooks.blogspot.com/2012_06_01_archive.html"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cobbk12org-my.sharepoint.com/:w:/g/personal/demetra_louifaite_cobbk12_org/Ea9w267_eQFMi8fWIjpJVZsBamA8tEVdbgpbNggbP1bZAQ?e=jWyc2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0H7TYzcMa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udyjams.scholastic.com/studyjams/jams/science/forces-and-motion/fgravity-and-inertia.htm"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kahoot.it/challenge/02837377?challenge-id=3498799b-68bf-4e65-a1cf-0eb9b64a80f2_15975958491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86F06-7B01-4781-AB99-77205C7F8E4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NOTEBOOK SET UP</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84D337-5DC7-4567-BA82-A346C0ACA7C2}"/>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ON THE OUTSIDE OF YOUR NOTEBOOK PUT YOUR FIRST AND LAST NAME, PERIOD, TEACHER AND SUBJECT</a:t>
            </a:r>
          </a:p>
          <a:p>
            <a:r>
              <a:rPr lang="en-US" sz="2000" dirty="0"/>
              <a:t>FIRST PAGE OF YOUR NOTEBOOK CREATE A COVER PAGE THAT SAYS UNIT 1: OUT IN SPACE</a:t>
            </a:r>
          </a:p>
          <a:p>
            <a:r>
              <a:rPr lang="en-US" sz="2000" dirty="0"/>
              <a:t>WE WILL USE THE NOTEBOOK TO TAKE NOTES OF IMPORTANT THINGS THAT YOU MAY NEED TO REFER BACK TO WHILE </a:t>
            </a:r>
            <a:r>
              <a:rPr lang="en-US" sz="2000"/>
              <a:t>IN  SCIENCE CLASS</a:t>
            </a:r>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rawing of a cartoon character&#10;&#10;Description automatically generated">
            <a:extLst>
              <a:ext uri="{FF2B5EF4-FFF2-40B4-BE49-F238E27FC236}">
                <a16:creationId xmlns:a16="http://schemas.microsoft.com/office/drawing/2014/main" id="{44463691-0EEC-4219-9132-67E2D0EF0D5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 b="67"/>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B1002C67-A106-49CB-BF3C-39AE8BD10A01}"/>
              </a:ext>
            </a:extLst>
          </p:cNvPr>
          <p:cNvSpPr txBox="1"/>
          <p:nvPr/>
        </p:nvSpPr>
        <p:spPr>
          <a:xfrm>
            <a:off x="8943871" y="5858593"/>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loseyourtextbooks.blogspot.com/2012_06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63319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FFCAD-6F3E-48E1-8603-223C408CE053}"/>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CD89BB2F-AD44-438F-B63E-34980AC9C16C}"/>
              </a:ext>
            </a:extLst>
          </p:cNvPr>
          <p:cNvSpPr>
            <a:spLocks noGrp="1"/>
          </p:cNvSpPr>
          <p:nvPr>
            <p:ph idx="1"/>
          </p:nvPr>
        </p:nvSpPr>
        <p:spPr/>
        <p:txBody>
          <a:bodyPr>
            <a:normAutofit fontScale="92500" lnSpcReduction="10000"/>
          </a:bodyPr>
          <a:lstStyle/>
          <a:p>
            <a:r>
              <a:rPr lang="en-US" dirty="0">
                <a:hlinkClick r:id="rId2"/>
              </a:rPr>
              <a:t>https://cobbk12org-my.sharepoint.com/:w:/g/personal/demetra_louifaite_cobbk12_org/Ea9w267_eQFMi8fWIjpJVZsBamA8tEVdbgpbNggbP1bZAQ?e=jWyc2H</a:t>
            </a:r>
            <a:endParaRPr lang="en-US" dirty="0"/>
          </a:p>
          <a:p>
            <a:pPr marL="0" indent="0">
              <a:buNone/>
            </a:pPr>
            <a:endParaRPr lang="en-US" dirty="0"/>
          </a:p>
          <a:p>
            <a:pPr marL="0" indent="0">
              <a:buNone/>
            </a:pPr>
            <a:r>
              <a:rPr lang="en-US" dirty="0"/>
              <a:t>Please make sure you open the typeable link above and use it to give the causes and effects of gravity and inertia after watching the video</a:t>
            </a:r>
          </a:p>
          <a:p>
            <a:pPr marL="0" indent="0">
              <a:buNone/>
            </a:pPr>
            <a:endParaRPr lang="en-US" dirty="0"/>
          </a:p>
          <a:p>
            <a:pPr marL="0" indent="0">
              <a:buNone/>
            </a:pPr>
            <a:r>
              <a:rPr lang="en-US" b="1" u="sng" dirty="0"/>
              <a:t>Important</a:t>
            </a:r>
            <a:r>
              <a:rPr lang="en-US" dirty="0"/>
              <a:t> :please save a copy to your own device before typing, if not you will type over someone </a:t>
            </a:r>
            <a:r>
              <a:rPr lang="en-US" dirty="0" err="1"/>
              <a:t>elses</a:t>
            </a:r>
            <a:r>
              <a:rPr lang="en-US" dirty="0"/>
              <a:t> answers as the link is shared. You will submit the Document you saved to your folder on CTLS when you are finished. You will see the assignment points will be given for turning it in</a:t>
            </a:r>
          </a:p>
        </p:txBody>
      </p:sp>
    </p:spTree>
    <p:extLst>
      <p:ext uri="{BB962C8B-B14F-4D97-AF65-F5344CB8AC3E}">
        <p14:creationId xmlns:p14="http://schemas.microsoft.com/office/powerpoint/2010/main" val="16130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02CFD-25A1-4227-A7CA-99A561CB02C8}"/>
              </a:ext>
            </a:extLst>
          </p:cNvPr>
          <p:cNvSpPr>
            <a:spLocks noGrp="1"/>
          </p:cNvSpPr>
          <p:nvPr>
            <p:ph type="title"/>
          </p:nvPr>
        </p:nvSpPr>
        <p:spPr/>
        <p:txBody>
          <a:bodyPr/>
          <a:lstStyle/>
          <a:p>
            <a:r>
              <a:rPr lang="en-US" dirty="0"/>
              <a:t>Answer questions a-e in your notebook</a:t>
            </a:r>
          </a:p>
        </p:txBody>
      </p:sp>
      <p:pic>
        <p:nvPicPr>
          <p:cNvPr id="6" name="Content Placeholder 5">
            <a:extLst>
              <a:ext uri="{FF2B5EF4-FFF2-40B4-BE49-F238E27FC236}">
                <a16:creationId xmlns:a16="http://schemas.microsoft.com/office/drawing/2014/main" id="{7BF9DA4C-A8C3-44B4-A3A5-243D679E3DAA}"/>
              </a:ext>
            </a:extLst>
          </p:cNvPr>
          <p:cNvPicPr>
            <a:picLocks noGrp="1" noChangeAspect="1"/>
          </p:cNvPicPr>
          <p:nvPr>
            <p:ph idx="1"/>
          </p:nvPr>
        </p:nvPicPr>
        <p:blipFill>
          <a:blip r:embed="rId2"/>
          <a:stretch>
            <a:fillRect/>
          </a:stretch>
        </p:blipFill>
        <p:spPr>
          <a:xfrm>
            <a:off x="327260" y="1427197"/>
            <a:ext cx="10793076" cy="5671434"/>
          </a:xfrm>
          <a:prstGeom prst="rect">
            <a:avLst/>
          </a:prstGeom>
        </p:spPr>
      </p:pic>
    </p:spTree>
    <p:extLst>
      <p:ext uri="{BB962C8B-B14F-4D97-AF65-F5344CB8AC3E}">
        <p14:creationId xmlns:p14="http://schemas.microsoft.com/office/powerpoint/2010/main" val="195890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FB3C7-C923-48BC-94F8-F78186AB7D4E}"/>
              </a:ext>
            </a:extLst>
          </p:cNvPr>
          <p:cNvPicPr>
            <a:picLocks noChangeAspect="1"/>
          </p:cNvPicPr>
          <p:nvPr/>
        </p:nvPicPr>
        <p:blipFill>
          <a:blip r:embed="rId2"/>
          <a:stretch>
            <a:fillRect/>
          </a:stretch>
        </p:blipFill>
        <p:spPr>
          <a:xfrm>
            <a:off x="0" y="-224852"/>
            <a:ext cx="12191999" cy="7082851"/>
          </a:xfrm>
          <a:prstGeom prst="rect">
            <a:avLst/>
          </a:prstGeom>
        </p:spPr>
      </p:pic>
      <p:sp>
        <p:nvSpPr>
          <p:cNvPr id="2" name="Title 1">
            <a:extLst>
              <a:ext uri="{FF2B5EF4-FFF2-40B4-BE49-F238E27FC236}">
                <a16:creationId xmlns:a16="http://schemas.microsoft.com/office/drawing/2014/main" id="{E410F530-F489-4352-8A11-72ADC2B1AE1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58386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D42ED84B-BBAE-46FD-9C08-D190E752E28F}"/>
              </a:ext>
            </a:extLst>
          </p:cNvPr>
          <p:cNvSpPr>
            <a:spLocks noGrp="1"/>
          </p:cNvSpPr>
          <p:nvPr>
            <p:ph type="title"/>
          </p:nvPr>
        </p:nvSpPr>
        <p:spPr>
          <a:xfrm>
            <a:off x="993370" y="4249107"/>
            <a:ext cx="10191405" cy="2045815"/>
          </a:xfrm>
        </p:spPr>
        <p:txBody>
          <a:bodyPr vert="horz" lIns="91440" tIns="45720" rIns="91440" bIns="45720" rtlCol="0" anchor="b">
            <a:normAutofit fontScale="90000"/>
          </a:bodyPr>
          <a:lstStyle/>
          <a:p>
            <a:pPr algn="ctr"/>
            <a:r>
              <a:rPr lang="en-US" sz="4000" kern="1200" dirty="0">
                <a:solidFill>
                  <a:schemeClr val="tx1"/>
                </a:solidFill>
                <a:latin typeface="+mj-lt"/>
                <a:ea typeface="+mj-ea"/>
                <a:cs typeface="+mj-cs"/>
              </a:rPr>
              <a:t>RIDING THE GRAVITRON-Use a piece of paper to write down predictions concerning the </a:t>
            </a:r>
            <a:r>
              <a:rPr lang="en-US" sz="4000" kern="1200" dirty="0" err="1">
                <a:solidFill>
                  <a:schemeClr val="tx1"/>
                </a:solidFill>
                <a:latin typeface="+mj-lt"/>
                <a:ea typeface="+mj-ea"/>
                <a:cs typeface="+mj-cs"/>
              </a:rPr>
              <a:t>Gravitron</a:t>
            </a:r>
            <a:r>
              <a:rPr lang="en-US" sz="4000" dirty="0"/>
              <a:t>. Divide your paper into sections of see, think, wonder</a:t>
            </a:r>
            <a:endParaRPr lang="en-US" sz="40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F11AAEFA-C706-4C49-AB42-AAA0F06DB960}"/>
              </a:ext>
            </a:extLst>
          </p:cNvPr>
          <p:cNvPicPr>
            <a:picLocks noGrp="1" noChangeAspect="1"/>
          </p:cNvPicPr>
          <p:nvPr>
            <p:ph sz="half" idx="2"/>
          </p:nvPr>
        </p:nvPicPr>
        <p:blipFill rotWithShape="1">
          <a:blip r:embed="rId2"/>
          <a:srcRect l="4903" r="13745" b="-1"/>
          <a:stretch/>
        </p:blipFill>
        <p:spPr>
          <a:xfrm>
            <a:off x="198741" y="171720"/>
            <a:ext cx="5803323" cy="3905677"/>
          </a:xfrm>
          <a:prstGeom prst="rect">
            <a:avLst/>
          </a:prstGeom>
        </p:spPr>
      </p:pic>
      <p:pic>
        <p:nvPicPr>
          <p:cNvPr id="4" name="Content Placeholder 3">
            <a:extLst>
              <a:ext uri="{FF2B5EF4-FFF2-40B4-BE49-F238E27FC236}">
                <a16:creationId xmlns:a16="http://schemas.microsoft.com/office/drawing/2014/main" id="{885FDDD8-9DBA-4FB4-91EF-2236FD498943}"/>
              </a:ext>
            </a:extLst>
          </p:cNvPr>
          <p:cNvPicPr>
            <a:picLocks noGrp="1" noChangeAspect="1"/>
          </p:cNvPicPr>
          <p:nvPr>
            <p:ph sz="half" idx="1"/>
          </p:nvPr>
        </p:nvPicPr>
        <p:blipFill rotWithShape="1">
          <a:blip r:embed="rId3"/>
          <a:srcRect r="2" b="574"/>
          <a:stretch/>
        </p:blipFill>
        <p:spPr>
          <a:xfrm>
            <a:off x="6189936" y="328113"/>
            <a:ext cx="5803323" cy="3920994"/>
          </a:xfrm>
          <a:prstGeom prst="rect">
            <a:avLst/>
          </a:prstGeom>
        </p:spPr>
      </p:pic>
    </p:spTree>
    <p:extLst>
      <p:ext uri="{BB962C8B-B14F-4D97-AF65-F5344CB8AC3E}">
        <p14:creationId xmlns:p14="http://schemas.microsoft.com/office/powerpoint/2010/main" val="69357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3009E1-26DD-4BD2-BB2C-B00E6D0BBB6B}"/>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YOUTUBE VIDEO OF GRAVITRON AMUSEMENT PARK RIDE</a:t>
            </a:r>
          </a:p>
        </p:txBody>
      </p:sp>
      <p:pic>
        <p:nvPicPr>
          <p:cNvPr id="4" name="Content Placeholder 3">
            <a:hlinkClick r:id="rId2"/>
            <a:extLst>
              <a:ext uri="{FF2B5EF4-FFF2-40B4-BE49-F238E27FC236}">
                <a16:creationId xmlns:a16="http://schemas.microsoft.com/office/drawing/2014/main" id="{9E9CA7CA-EC0D-4435-B76C-93A01878C428}"/>
              </a:ext>
            </a:extLst>
          </p:cNvPr>
          <p:cNvPicPr>
            <a:picLocks noGrp="1" noChangeAspect="1"/>
          </p:cNvPicPr>
          <p:nvPr>
            <p:ph idx="1"/>
          </p:nvPr>
        </p:nvPicPr>
        <p:blipFill rotWithShape="1">
          <a:blip r:embed="rId3"/>
          <a:srcRect l="10190" r="10124" b="-1"/>
          <a:stretch/>
        </p:blipFill>
        <p:spPr>
          <a:xfrm>
            <a:off x="4654297" y="10"/>
            <a:ext cx="7537704" cy="6857990"/>
          </a:xfrm>
          <a:prstGeom prst="rect">
            <a:avLst/>
          </a:prstGeom>
        </p:spPr>
      </p:pic>
    </p:spTree>
    <p:extLst>
      <p:ext uri="{BB962C8B-B14F-4D97-AF65-F5344CB8AC3E}">
        <p14:creationId xmlns:p14="http://schemas.microsoft.com/office/powerpoint/2010/main" val="341532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5200-DC4B-4BB4-B091-7036174DB688}"/>
              </a:ext>
            </a:extLst>
          </p:cNvPr>
          <p:cNvSpPr>
            <a:spLocks noGrp="1"/>
          </p:cNvSpPr>
          <p:nvPr>
            <p:ph type="title"/>
          </p:nvPr>
        </p:nvSpPr>
        <p:spPr/>
        <p:txBody>
          <a:bodyPr>
            <a:normAutofit/>
          </a:bodyPr>
          <a:lstStyle/>
          <a:p>
            <a:r>
              <a:rPr lang="en-US" dirty="0"/>
              <a:t> Finish Pre- assessment for topics in Unit 1-Astronomy</a:t>
            </a:r>
          </a:p>
        </p:txBody>
      </p:sp>
      <p:sp>
        <p:nvSpPr>
          <p:cNvPr id="3" name="Content Placeholder 2">
            <a:extLst>
              <a:ext uri="{FF2B5EF4-FFF2-40B4-BE49-F238E27FC236}">
                <a16:creationId xmlns:a16="http://schemas.microsoft.com/office/drawing/2014/main" id="{623EC232-FD52-40ED-BA35-486CE599B071}"/>
              </a:ext>
            </a:extLst>
          </p:cNvPr>
          <p:cNvSpPr>
            <a:spLocks noGrp="1"/>
          </p:cNvSpPr>
          <p:nvPr>
            <p:ph idx="1"/>
          </p:nvPr>
        </p:nvSpPr>
        <p:spPr/>
        <p:txBody>
          <a:bodyPr/>
          <a:lstStyle/>
          <a:p>
            <a:pPr>
              <a:buFont typeface="Wingdings" panose="05000000000000000000" pitchFamily="2" charset="2"/>
              <a:buChar char="Ø"/>
            </a:pPr>
            <a:r>
              <a:rPr lang="en-US" dirty="0"/>
              <a:t> Click on the assessment section of your digital learning platform</a:t>
            </a:r>
          </a:p>
          <a:p>
            <a:pPr>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771AD79B-C0DC-4662-8C9A-32065CB46C07}"/>
              </a:ext>
            </a:extLst>
          </p:cNvPr>
          <p:cNvPicPr>
            <a:picLocks noChangeAspect="1"/>
          </p:cNvPicPr>
          <p:nvPr/>
        </p:nvPicPr>
        <p:blipFill>
          <a:blip r:embed="rId4"/>
          <a:stretch>
            <a:fillRect/>
          </a:stretch>
        </p:blipFill>
        <p:spPr>
          <a:xfrm>
            <a:off x="2413415" y="2372837"/>
            <a:ext cx="9778585" cy="4351338"/>
          </a:xfrm>
          <a:prstGeom prst="rect">
            <a:avLst/>
          </a:prstGeom>
        </p:spPr>
      </p:pic>
      <p:sp>
        <p:nvSpPr>
          <p:cNvPr id="5" name="Arrow: Right 4">
            <a:extLst>
              <a:ext uri="{FF2B5EF4-FFF2-40B4-BE49-F238E27FC236}">
                <a16:creationId xmlns:a16="http://schemas.microsoft.com/office/drawing/2014/main" id="{634EBE22-005B-443B-86C2-1DC1DD0AC14C}"/>
              </a:ext>
            </a:extLst>
          </p:cNvPr>
          <p:cNvSpPr/>
          <p:nvPr/>
        </p:nvSpPr>
        <p:spPr>
          <a:xfrm>
            <a:off x="374754" y="5612238"/>
            <a:ext cx="1888761" cy="674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21535DAA-1C35-4A83-A80D-F802711D16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08315029"/>
      </p:ext>
    </p:extLst>
  </p:cSld>
  <p:clrMapOvr>
    <a:masterClrMapping/>
  </p:clrMapOvr>
  <mc:AlternateContent xmlns:mc="http://schemas.openxmlformats.org/markup-compatibility/2006" xmlns:p14="http://schemas.microsoft.com/office/powerpoint/2010/main">
    <mc:Choice Requires="p14">
      <p:transition spd="slow" p14:dur="2000" advTm="87242"/>
    </mc:Choice>
    <mc:Fallback xmlns="">
      <p:transition spd="slow" advTm="87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8DE66-9133-4A44-9CA0-96190377AC90}"/>
              </a:ext>
            </a:extLst>
          </p:cNvPr>
          <p:cNvSpPr>
            <a:spLocks noGrp="1"/>
          </p:cNvSpPr>
          <p:nvPr>
            <p:ph type="title"/>
          </p:nvPr>
        </p:nvSpPr>
        <p:spPr>
          <a:xfrm>
            <a:off x="838200" y="585216"/>
            <a:ext cx="10515600" cy="1325563"/>
          </a:xfrm>
        </p:spPr>
        <p:txBody>
          <a:bodyPr>
            <a:normAutofit/>
          </a:bodyPr>
          <a:lstStyle/>
          <a:p>
            <a:r>
              <a:rPr lang="en-US">
                <a:solidFill>
                  <a:schemeClr val="bg1"/>
                </a:solidFill>
              </a:rPr>
              <a:t>Pre-assessment continue</a:t>
            </a:r>
          </a:p>
        </p:txBody>
      </p:sp>
      <p:pic>
        <p:nvPicPr>
          <p:cNvPr id="4" name="Picture 3">
            <a:extLst>
              <a:ext uri="{FF2B5EF4-FFF2-40B4-BE49-F238E27FC236}">
                <a16:creationId xmlns:a16="http://schemas.microsoft.com/office/drawing/2014/main" id="{55403509-F115-420B-8F6D-BBBEBE177FA3}"/>
              </a:ext>
            </a:extLst>
          </p:cNvPr>
          <p:cNvPicPr>
            <a:picLocks noChangeAspect="1"/>
          </p:cNvPicPr>
          <p:nvPr/>
        </p:nvPicPr>
        <p:blipFill rotWithShape="1">
          <a:blip r:embed="rId2"/>
          <a:srcRect t="4101" r="-1" b="7700"/>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7B2FD137-AFF9-44A8-B3A8-5B5E985194F0}"/>
              </a:ext>
            </a:extLst>
          </p:cNvPr>
          <p:cNvSpPr>
            <a:spLocks noGrp="1"/>
          </p:cNvSpPr>
          <p:nvPr>
            <p:ph idx="1"/>
          </p:nvPr>
        </p:nvSpPr>
        <p:spPr>
          <a:xfrm>
            <a:off x="7546848" y="2516777"/>
            <a:ext cx="3803904" cy="3660185"/>
          </a:xfrm>
        </p:spPr>
        <p:txBody>
          <a:bodyPr anchor="ctr">
            <a:normAutofit/>
          </a:bodyPr>
          <a:lstStyle/>
          <a:p>
            <a:pPr>
              <a:buFont typeface="Wingdings" panose="05000000000000000000" pitchFamily="2" charset="2"/>
              <a:buChar char="Ø"/>
            </a:pPr>
            <a:r>
              <a:rPr lang="en-US" sz="1900" dirty="0"/>
              <a:t>Once you are in the assessment portal complete the following task</a:t>
            </a:r>
          </a:p>
          <a:p>
            <a:pPr>
              <a:buFont typeface="Wingdings" panose="05000000000000000000" pitchFamily="2" charset="2"/>
              <a:buChar char="Ø"/>
            </a:pPr>
            <a:endParaRPr lang="en-US" sz="1900" dirty="0"/>
          </a:p>
          <a:p>
            <a:pPr marL="514350" indent="-514350">
              <a:buAutoNum type="arabicPeriod"/>
            </a:pPr>
            <a:r>
              <a:rPr lang="en-US" sz="1900" dirty="0"/>
              <a:t>Locate and Click the Assessment that says </a:t>
            </a:r>
            <a:r>
              <a:rPr lang="en-US" sz="1900" b="1" u="sng" dirty="0"/>
              <a:t>Unit One Assessment –OUT IN SPACE with Mrs. </a:t>
            </a:r>
            <a:r>
              <a:rPr lang="en-US" sz="1900" b="1" u="sng"/>
              <a:t>Louifaite Name</a:t>
            </a:r>
            <a:endParaRPr lang="en-US" sz="1900" b="1" u="sng" dirty="0"/>
          </a:p>
          <a:p>
            <a:pPr marL="514350" indent="-514350">
              <a:buAutoNum type="arabicPeriod"/>
            </a:pPr>
            <a:r>
              <a:rPr lang="en-US" sz="1900" dirty="0"/>
              <a:t>Complete </a:t>
            </a:r>
            <a:r>
              <a:rPr lang="en-US" sz="1900" b="1" u="sng" dirty="0"/>
              <a:t>the 20 question assessment.</a:t>
            </a:r>
            <a:r>
              <a:rPr lang="en-US" sz="1900" dirty="0"/>
              <a:t> The assessment only shows what you know about these topics before teaching</a:t>
            </a:r>
          </a:p>
        </p:txBody>
      </p:sp>
    </p:spTree>
    <p:extLst>
      <p:ext uri="{BB962C8B-B14F-4D97-AF65-F5344CB8AC3E}">
        <p14:creationId xmlns:p14="http://schemas.microsoft.com/office/powerpoint/2010/main" val="387613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2D5D9-026F-4C92-85F1-4A3223C7E980}"/>
              </a:ext>
            </a:extLst>
          </p:cNvPr>
          <p:cNvPicPr>
            <a:picLocks noChangeAspect="1"/>
          </p:cNvPicPr>
          <p:nvPr/>
        </p:nvPicPr>
        <p:blipFill>
          <a:blip r:embed="rId2"/>
          <a:stretch>
            <a:fillRect/>
          </a:stretch>
        </p:blipFill>
        <p:spPr>
          <a:xfrm>
            <a:off x="0" y="118129"/>
            <a:ext cx="12192000" cy="6621742"/>
          </a:xfrm>
          <a:prstGeom prst="rect">
            <a:avLst/>
          </a:prstGeom>
        </p:spPr>
      </p:pic>
      <p:sp>
        <p:nvSpPr>
          <p:cNvPr id="2" name="Title 1">
            <a:extLst>
              <a:ext uri="{FF2B5EF4-FFF2-40B4-BE49-F238E27FC236}">
                <a16:creationId xmlns:a16="http://schemas.microsoft.com/office/drawing/2014/main" id="{EA234368-9887-4BA8-A9DC-81DFE47D83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DDB0B77-6F42-4436-B6BB-CA0FF26699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949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D023-FB81-4AD2-ACB8-E4D0F8F27398}"/>
              </a:ext>
            </a:extLst>
          </p:cNvPr>
          <p:cNvSpPr>
            <a:spLocks noGrp="1"/>
          </p:cNvSpPr>
          <p:nvPr>
            <p:ph type="title"/>
          </p:nvPr>
        </p:nvSpPr>
        <p:spPr/>
        <p:txBody>
          <a:bodyPr/>
          <a:lstStyle/>
          <a:p>
            <a:r>
              <a:rPr lang="en-US" dirty="0"/>
              <a:t>Introduction to Gravity and Inertia</a:t>
            </a:r>
          </a:p>
        </p:txBody>
      </p:sp>
      <p:sp>
        <p:nvSpPr>
          <p:cNvPr id="4" name="Content Placeholder 3">
            <a:extLst>
              <a:ext uri="{FF2B5EF4-FFF2-40B4-BE49-F238E27FC236}">
                <a16:creationId xmlns:a16="http://schemas.microsoft.com/office/drawing/2014/main" id="{2E8D44AD-1350-4DFE-B98B-E5B808631ED2}"/>
              </a:ext>
            </a:extLst>
          </p:cNvPr>
          <p:cNvSpPr>
            <a:spLocks noGrp="1"/>
          </p:cNvSpPr>
          <p:nvPr>
            <p:ph sz="half" idx="1"/>
          </p:nvPr>
        </p:nvSpPr>
        <p:spPr/>
        <p:txBody>
          <a:bodyPr/>
          <a:lstStyle/>
          <a:p>
            <a:r>
              <a:rPr lang="en-US" dirty="0"/>
              <a:t>WATCH THE STUDY JAMS VIDEO BY CLICKING ON THE PICTURE BELOW</a:t>
            </a:r>
          </a:p>
        </p:txBody>
      </p:sp>
      <p:sp>
        <p:nvSpPr>
          <p:cNvPr id="5" name="Content Placeholder 4">
            <a:extLst>
              <a:ext uri="{FF2B5EF4-FFF2-40B4-BE49-F238E27FC236}">
                <a16:creationId xmlns:a16="http://schemas.microsoft.com/office/drawing/2014/main" id="{FDF6CAE3-055B-40CF-A9C7-C4E057F9EB01}"/>
              </a:ext>
            </a:extLst>
          </p:cNvPr>
          <p:cNvSpPr>
            <a:spLocks noGrp="1"/>
          </p:cNvSpPr>
          <p:nvPr>
            <p:ph sz="half" idx="2"/>
          </p:nvPr>
        </p:nvSpPr>
        <p:spPr/>
        <p:txBody>
          <a:bodyPr/>
          <a:lstStyle/>
          <a:p>
            <a:r>
              <a:rPr lang="en-US" dirty="0"/>
              <a:t>AFTER WATCHING THE Study Jams VIDEO PLAY A QUICK GAME OF KAHOOT to Review</a:t>
            </a:r>
          </a:p>
        </p:txBody>
      </p:sp>
      <p:pic>
        <p:nvPicPr>
          <p:cNvPr id="6" name="Picture 5">
            <a:hlinkClick r:id="rId2"/>
            <a:extLst>
              <a:ext uri="{FF2B5EF4-FFF2-40B4-BE49-F238E27FC236}">
                <a16:creationId xmlns:a16="http://schemas.microsoft.com/office/drawing/2014/main" id="{6CDA116F-96DE-4C1A-B6F5-893DBE580CAE}"/>
              </a:ext>
            </a:extLst>
          </p:cNvPr>
          <p:cNvPicPr>
            <a:picLocks noChangeAspect="1"/>
          </p:cNvPicPr>
          <p:nvPr/>
        </p:nvPicPr>
        <p:blipFill>
          <a:blip r:embed="rId3"/>
          <a:stretch>
            <a:fillRect/>
          </a:stretch>
        </p:blipFill>
        <p:spPr>
          <a:xfrm>
            <a:off x="1043667" y="2997653"/>
            <a:ext cx="4616904" cy="3599004"/>
          </a:xfrm>
          <a:prstGeom prst="rect">
            <a:avLst/>
          </a:prstGeom>
        </p:spPr>
      </p:pic>
      <p:pic>
        <p:nvPicPr>
          <p:cNvPr id="7" name="Picture 6">
            <a:hlinkClick r:id="rId4"/>
            <a:extLst>
              <a:ext uri="{FF2B5EF4-FFF2-40B4-BE49-F238E27FC236}">
                <a16:creationId xmlns:a16="http://schemas.microsoft.com/office/drawing/2014/main" id="{502D84B7-BD89-481F-9810-78BDA71EC0EE}"/>
              </a:ext>
            </a:extLst>
          </p:cNvPr>
          <p:cNvPicPr>
            <a:picLocks noChangeAspect="1"/>
          </p:cNvPicPr>
          <p:nvPr/>
        </p:nvPicPr>
        <p:blipFill>
          <a:blip r:embed="rId5"/>
          <a:stretch>
            <a:fillRect/>
          </a:stretch>
        </p:blipFill>
        <p:spPr>
          <a:xfrm>
            <a:off x="6531431" y="3164298"/>
            <a:ext cx="5181600" cy="3265714"/>
          </a:xfrm>
          <a:prstGeom prst="rect">
            <a:avLst/>
          </a:prstGeom>
        </p:spPr>
      </p:pic>
    </p:spTree>
    <p:extLst>
      <p:ext uri="{BB962C8B-B14F-4D97-AF65-F5344CB8AC3E}">
        <p14:creationId xmlns:p14="http://schemas.microsoft.com/office/powerpoint/2010/main" val="3236367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Widescreen</PresentationFormat>
  <Paragraphs>23</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NOTEBOOK SET UP</vt:lpstr>
      <vt:lpstr>Answer questions a-e in your notebook</vt:lpstr>
      <vt:lpstr>PowerPoint Presentation</vt:lpstr>
      <vt:lpstr>RIDING THE GRAVITRON-Use a piece of paper to write down predictions concerning the Gravitron. Divide your paper into sections of see, think, wonder</vt:lpstr>
      <vt:lpstr>YOUTUBE VIDEO OF GRAVITRON AMUSEMENT PARK RIDE</vt:lpstr>
      <vt:lpstr> Finish Pre- assessment for topics in Unit 1-Astronomy</vt:lpstr>
      <vt:lpstr>Pre-assessment continue</vt:lpstr>
      <vt:lpstr>PowerPoint Presentation</vt:lpstr>
      <vt:lpstr>Introduction to Gravity and Inertia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SET UP</dc:title>
  <dc:creator>Demetra Louifaite</dc:creator>
  <cp:lastModifiedBy>Demetra Louifaite</cp:lastModifiedBy>
  <cp:revision>2</cp:revision>
  <dcterms:created xsi:type="dcterms:W3CDTF">2020-08-24T13:49:57Z</dcterms:created>
  <dcterms:modified xsi:type="dcterms:W3CDTF">2020-08-24T13:52:03Z</dcterms:modified>
</cp:coreProperties>
</file>