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1" r:id="rId3"/>
    <p:sldId id="270"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Amatic SC" panose="020B0604020202020204" charset="-79"/>
      <p:regular r:id="rId19"/>
      <p:bold r:id="rId20"/>
    </p:embeddedFont>
    <p:embeddedFont>
      <p:font typeface="Comfortaa" panose="020B0604020202020204" charset="0"/>
      <p:regular r:id="rId21"/>
      <p:bold r:id="rId22"/>
    </p:embeddedFont>
    <p:embeddedFont>
      <p:font typeface="Comic Sans MS" panose="030F0702030302020204" pitchFamily="66" charset="0"/>
      <p:regular r:id="rId23"/>
      <p:bold r:id="rId24"/>
      <p:italic r:id="rId25"/>
      <p:boldItalic r:id="rId26"/>
    </p:embeddedFont>
    <p:embeddedFont>
      <p:font typeface="Source Code Pro" panose="020B060402020202020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99E82-BBB6-4302-8921-EB20C1A644DD}" v="1" dt="2020-08-20T22:19:10.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13fed63b7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13fed63b7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13fed63b7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13fed63b7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13fed63b7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13fed63b7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13fed63b7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13fed63b7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144d474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144d474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13fed63b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13fed63b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13fed63b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13fed63b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13fed63b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13fed63b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13fed63b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13fed63b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13fed63b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13fed63b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13fed63b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13fed63b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3fed63b7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13fed63b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13fed63b7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13fed63b7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closeyourtextbooks.blogspot.com/2012_06_01_archive.html"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HLbXTOaw7w&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QTsue0lKBk"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Claim, Evidence, &amp; Reasoning (CER) </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900">
                <a:latin typeface="Amatic SC"/>
                <a:ea typeface="Amatic SC"/>
                <a:cs typeface="Amatic SC"/>
                <a:sym typeface="Amatic SC"/>
              </a:rPr>
              <a:t>Writing Scientific Explanation</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flipH="1">
            <a:off x="-222526" y="92738"/>
            <a:ext cx="9854251" cy="5205325"/>
          </a:xfrm>
          <a:prstGeom prst="rect">
            <a:avLst/>
          </a:prstGeom>
          <a:noFill/>
          <a:ln>
            <a:noFill/>
          </a:ln>
        </p:spPr>
      </p:pic>
      <p:sp>
        <p:nvSpPr>
          <p:cNvPr id="113" name="Google Shape;113;p20"/>
          <p:cNvSpPr txBox="1"/>
          <p:nvPr/>
        </p:nvSpPr>
        <p:spPr>
          <a:xfrm>
            <a:off x="1607350" y="1360075"/>
            <a:ext cx="5217600" cy="23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He speaks a weird language.</a:t>
            </a:r>
            <a:endParaRPr sz="2100" b="1">
              <a:solidFill>
                <a:schemeClr val="accent6"/>
              </a:solidFill>
              <a:latin typeface="Comic Sans MS"/>
              <a:ea typeface="Comic Sans MS"/>
              <a:cs typeface="Comic Sans MS"/>
              <a:sym typeface="Comic Sans MS"/>
            </a:endParaRPr>
          </a:p>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He drinks green stuff. </a:t>
            </a:r>
            <a:endParaRPr sz="2100" b="1">
              <a:solidFill>
                <a:schemeClr val="accent6"/>
              </a:solidFill>
              <a:latin typeface="Comic Sans MS"/>
              <a:ea typeface="Comic Sans MS"/>
              <a:cs typeface="Comic Sans MS"/>
              <a:sym typeface="Comic Sans MS"/>
            </a:endParaRPr>
          </a:p>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He says he’s from Albuquerque (I’m not buying it). </a:t>
            </a:r>
            <a:endParaRPr sz="2100" b="1">
              <a:solidFill>
                <a:schemeClr val="accent6"/>
              </a:solidFill>
              <a:latin typeface="Comic Sans MS"/>
              <a:ea typeface="Comic Sans MS"/>
              <a:cs typeface="Comic Sans MS"/>
              <a:sym typeface="Comic Sans MS"/>
            </a:endParaRPr>
          </a:p>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I mean, just look at him. </a:t>
            </a:r>
            <a:endParaRPr sz="2200" b="1">
              <a:solidFill>
                <a:schemeClr val="accent6"/>
              </a:solidFill>
              <a:latin typeface="Comic Sans MS"/>
              <a:ea typeface="Comic Sans MS"/>
              <a:cs typeface="Comic Sans MS"/>
              <a:sym typeface="Comic Sans MS"/>
            </a:endParaRPr>
          </a:p>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And one more thing. He has a space ship.</a:t>
            </a:r>
            <a:r>
              <a:rPr lang="en" sz="1900"/>
              <a:t> </a:t>
            </a:r>
            <a:endParaRPr sz="1900"/>
          </a:p>
        </p:txBody>
      </p:sp>
      <p:sp>
        <p:nvSpPr>
          <p:cNvPr id="114" name="Google Shape;114;p20"/>
          <p:cNvSpPr txBox="1"/>
          <p:nvPr/>
        </p:nvSpPr>
        <p:spPr>
          <a:xfrm>
            <a:off x="1088050" y="317350"/>
            <a:ext cx="42903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I have evidence that proves my dad’s a space alien.</a:t>
            </a:r>
            <a:endParaRPr sz="2100" b="1">
              <a:solidFill>
                <a:schemeClr val="accent6"/>
              </a:solidFill>
              <a:latin typeface="Comic Sans MS"/>
              <a:ea typeface="Comic Sans MS"/>
              <a:cs typeface="Comic Sans MS"/>
              <a:sym typeface="Comic Sans MS"/>
            </a:endParaRPr>
          </a:p>
        </p:txBody>
      </p:sp>
      <p:sp>
        <p:nvSpPr>
          <p:cNvPr id="115" name="Google Shape;115;p20"/>
          <p:cNvSpPr txBox="1"/>
          <p:nvPr/>
        </p:nvSpPr>
        <p:spPr>
          <a:xfrm>
            <a:off x="-1125150" y="1417750"/>
            <a:ext cx="7121700" cy="8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16" name="Google Shape;116;p20"/>
          <p:cNvSpPr txBox="1"/>
          <p:nvPr/>
        </p:nvSpPr>
        <p:spPr>
          <a:xfrm>
            <a:off x="3981275" y="3618575"/>
            <a:ext cx="4438800" cy="10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The evidence doesn’t lie.</a:t>
            </a:r>
            <a:endParaRPr sz="2100" b="1">
              <a:solidFill>
                <a:schemeClr val="accent6"/>
              </a:solidFill>
              <a:latin typeface="Comic Sans MS"/>
              <a:ea typeface="Comic Sans MS"/>
              <a:cs typeface="Comic Sans MS"/>
              <a:sym typeface="Comic Sans MS"/>
            </a:endParaRPr>
          </a:p>
          <a:p>
            <a:pPr marL="0" lvl="0" indent="0" algn="l" rtl="0">
              <a:spcBef>
                <a:spcPts val="0"/>
              </a:spcBef>
              <a:spcAft>
                <a:spcPts val="0"/>
              </a:spcAft>
              <a:buNone/>
            </a:pPr>
            <a:r>
              <a:rPr lang="en" sz="2100" b="1">
                <a:solidFill>
                  <a:schemeClr val="accent6"/>
                </a:solidFill>
                <a:latin typeface="Comic Sans MS"/>
                <a:ea typeface="Comic Sans MS"/>
                <a:cs typeface="Comic Sans MS"/>
                <a:sym typeface="Comic Sans MS"/>
              </a:rPr>
              <a:t>My dad’s an alien.</a:t>
            </a:r>
            <a:endParaRPr sz="2100" b="1">
              <a:solidFill>
                <a:schemeClr val="accent6"/>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p:nvPr/>
        </p:nvSpPr>
        <p:spPr>
          <a:xfrm>
            <a:off x="1162225" y="0"/>
            <a:ext cx="6330300" cy="74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u="sng">
                <a:solidFill>
                  <a:schemeClr val="accent6"/>
                </a:solidFill>
                <a:latin typeface="Comfortaa"/>
                <a:ea typeface="Comfortaa"/>
                <a:cs typeface="Comfortaa"/>
                <a:sym typeface="Comfortaa"/>
              </a:rPr>
              <a:t>Writing an Explanation</a:t>
            </a:r>
            <a:endParaRPr sz="4000" b="1" u="sng">
              <a:solidFill>
                <a:schemeClr val="accent6"/>
              </a:solidFill>
              <a:latin typeface="Comfortaa"/>
              <a:ea typeface="Comfortaa"/>
              <a:cs typeface="Comfortaa"/>
              <a:sym typeface="Comfortaa"/>
            </a:endParaRPr>
          </a:p>
        </p:txBody>
      </p:sp>
      <p:sp>
        <p:nvSpPr>
          <p:cNvPr id="122" name="Google Shape;122;p21"/>
          <p:cNvSpPr txBox="1"/>
          <p:nvPr/>
        </p:nvSpPr>
        <p:spPr>
          <a:xfrm>
            <a:off x="210200" y="680025"/>
            <a:ext cx="3338400" cy="3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Question:</a:t>
            </a:r>
            <a:r>
              <a:rPr lang="en" b="1">
                <a:latin typeface="Verdana"/>
                <a:ea typeface="Verdana"/>
                <a:cs typeface="Verdana"/>
                <a:sym typeface="Verdana"/>
              </a:rPr>
              <a:t>.....</a:t>
            </a:r>
            <a:r>
              <a:rPr lang="en" b="1" u="sng">
                <a:latin typeface="Verdana"/>
                <a:ea typeface="Verdana"/>
                <a:cs typeface="Verdana"/>
                <a:sym typeface="Verdana"/>
              </a:rPr>
              <a:t> </a:t>
            </a:r>
            <a:endParaRPr b="1" u="sng">
              <a:solidFill>
                <a:schemeClr val="accent4"/>
              </a:solidFill>
              <a:latin typeface="Comfortaa"/>
              <a:ea typeface="Comfortaa"/>
              <a:cs typeface="Comfortaa"/>
              <a:sym typeface="Comfortaa"/>
            </a:endParaRPr>
          </a:p>
          <a:p>
            <a:pPr marL="0" lvl="0" indent="0" algn="l" rtl="0">
              <a:spcBef>
                <a:spcPts val="0"/>
              </a:spcBef>
              <a:spcAft>
                <a:spcPts val="0"/>
              </a:spcAft>
              <a:buNone/>
            </a:pPr>
            <a:endParaRPr b="1" u="sng">
              <a:latin typeface="Verdana"/>
              <a:ea typeface="Verdana"/>
              <a:cs typeface="Verdana"/>
              <a:sym typeface="Verdana"/>
            </a:endParaRPr>
          </a:p>
        </p:txBody>
      </p:sp>
      <p:sp>
        <p:nvSpPr>
          <p:cNvPr id="123" name="Google Shape;123;p21"/>
          <p:cNvSpPr txBox="1"/>
          <p:nvPr/>
        </p:nvSpPr>
        <p:spPr>
          <a:xfrm>
            <a:off x="136000" y="1050950"/>
            <a:ext cx="8741400" cy="642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Claim:</a:t>
            </a:r>
            <a:endParaRPr b="1" u="sng">
              <a:latin typeface="Verdana"/>
              <a:ea typeface="Verdana"/>
              <a:cs typeface="Verdana"/>
              <a:sym typeface="Verdana"/>
            </a:endParaRPr>
          </a:p>
        </p:txBody>
      </p:sp>
      <p:sp>
        <p:nvSpPr>
          <p:cNvPr id="124" name="Google Shape;124;p21"/>
          <p:cNvSpPr txBox="1"/>
          <p:nvPr/>
        </p:nvSpPr>
        <p:spPr>
          <a:xfrm>
            <a:off x="136000" y="1829900"/>
            <a:ext cx="8741400" cy="1149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Evidence: </a:t>
            </a:r>
            <a:endParaRPr/>
          </a:p>
        </p:txBody>
      </p:sp>
      <p:sp>
        <p:nvSpPr>
          <p:cNvPr id="125" name="Google Shape;125;p21"/>
          <p:cNvSpPr txBox="1"/>
          <p:nvPr/>
        </p:nvSpPr>
        <p:spPr>
          <a:xfrm>
            <a:off x="129775" y="3115850"/>
            <a:ext cx="8741400" cy="1792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Reasoning: </a:t>
            </a:r>
            <a:endParaRPr b="1" u="sng">
              <a:latin typeface="Verdana"/>
              <a:ea typeface="Verdana"/>
              <a:cs typeface="Verdana"/>
              <a:sym typeface="Verdana"/>
            </a:endParaRPr>
          </a:p>
        </p:txBody>
      </p:sp>
      <p:sp>
        <p:nvSpPr>
          <p:cNvPr id="126" name="Google Shape;126;p21"/>
          <p:cNvSpPr txBox="1"/>
          <p:nvPr/>
        </p:nvSpPr>
        <p:spPr>
          <a:xfrm>
            <a:off x="1755725" y="593600"/>
            <a:ext cx="4500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4"/>
                </a:solidFill>
                <a:latin typeface="Comfortaa"/>
                <a:ea typeface="Comfortaa"/>
                <a:cs typeface="Comfortaa"/>
                <a:sym typeface="Comfortaa"/>
              </a:rPr>
              <a:t>Who is my Dad?</a:t>
            </a:r>
            <a:endParaRPr sz="2000">
              <a:solidFill>
                <a:schemeClr val="accent4"/>
              </a:solidFill>
              <a:latin typeface="Comfortaa"/>
              <a:ea typeface="Comfortaa"/>
              <a:cs typeface="Comfortaa"/>
              <a:sym typeface="Comfortaa"/>
            </a:endParaRPr>
          </a:p>
        </p:txBody>
      </p:sp>
      <p:sp>
        <p:nvSpPr>
          <p:cNvPr id="127" name="Google Shape;127;p21"/>
          <p:cNvSpPr txBox="1"/>
          <p:nvPr/>
        </p:nvSpPr>
        <p:spPr>
          <a:xfrm>
            <a:off x="939675" y="1199325"/>
            <a:ext cx="58113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omfortaa"/>
                <a:ea typeface="Comfortaa"/>
                <a:cs typeface="Comfortaa"/>
                <a:sym typeface="Comfortaa"/>
              </a:rPr>
              <a:t>My Dad’s a Space Alien</a:t>
            </a:r>
            <a:endParaRPr>
              <a:solidFill>
                <a:schemeClr val="accent4"/>
              </a:solidFill>
              <a:latin typeface="Comfortaa"/>
              <a:ea typeface="Comfortaa"/>
              <a:cs typeface="Comfortaa"/>
              <a:sym typeface="Comfortaa"/>
            </a:endParaRPr>
          </a:p>
        </p:txBody>
      </p:sp>
      <p:sp>
        <p:nvSpPr>
          <p:cNvPr id="128" name="Google Shape;128;p21"/>
          <p:cNvSpPr txBox="1"/>
          <p:nvPr/>
        </p:nvSpPr>
        <p:spPr>
          <a:xfrm>
            <a:off x="1335325" y="1916450"/>
            <a:ext cx="6330300" cy="9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29" name="Google Shape;129;p21"/>
          <p:cNvSpPr txBox="1"/>
          <p:nvPr/>
        </p:nvSpPr>
        <p:spPr>
          <a:xfrm>
            <a:off x="1322975" y="1990625"/>
            <a:ext cx="6565500" cy="114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He speaks a weird language		</a:t>
            </a:r>
            <a:endParaRPr>
              <a:solidFill>
                <a:schemeClr val="accent4"/>
              </a:solidFill>
              <a:latin typeface="Comfortaa"/>
              <a:ea typeface="Comfortaa"/>
              <a:cs typeface="Comfortaa"/>
              <a:sym typeface="Comfortaa"/>
            </a:endParaRPr>
          </a:p>
          <a:p>
            <a:pPr marL="457200" lvl="0" indent="-317500" algn="l" rtl="0">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He drinks green stuff</a:t>
            </a:r>
            <a:endParaRPr>
              <a:solidFill>
                <a:schemeClr val="accent4"/>
              </a:solidFill>
              <a:latin typeface="Comfortaa"/>
              <a:ea typeface="Comfortaa"/>
              <a:cs typeface="Comfortaa"/>
              <a:sym typeface="Comfortaa"/>
            </a:endParaRPr>
          </a:p>
          <a:p>
            <a:pPr marL="457200" lvl="0" indent="-317500" algn="l" rtl="0">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He’s from Albuquerque</a:t>
            </a:r>
            <a:endParaRPr>
              <a:solidFill>
                <a:schemeClr val="accent4"/>
              </a:solidFill>
              <a:latin typeface="Comfortaa"/>
              <a:ea typeface="Comfortaa"/>
              <a:cs typeface="Comfortaa"/>
              <a:sym typeface="Comfortaa"/>
            </a:endParaRPr>
          </a:p>
          <a:p>
            <a:pPr marL="457200" lvl="0" indent="-317500" algn="l" rtl="0">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He dresses funny         He drives a spaceship</a:t>
            </a:r>
            <a:endParaRPr>
              <a:solidFill>
                <a:schemeClr val="accent4"/>
              </a:solidFill>
              <a:latin typeface="Comfortaa"/>
              <a:ea typeface="Comfortaa"/>
              <a:cs typeface="Comfortaa"/>
              <a:sym typeface="Comfortaa"/>
            </a:endParaRPr>
          </a:p>
          <a:p>
            <a:pPr marL="457200" lvl="0" indent="0" algn="l" rtl="0">
              <a:spcBef>
                <a:spcPts val="0"/>
              </a:spcBef>
              <a:spcAft>
                <a:spcPts val="0"/>
              </a:spcAft>
              <a:buNone/>
            </a:pPr>
            <a:endParaRPr>
              <a:latin typeface="Source Code Pro"/>
              <a:ea typeface="Source Code Pro"/>
              <a:cs typeface="Source Code Pro"/>
              <a:sym typeface="Source Code Pro"/>
            </a:endParaRPr>
          </a:p>
        </p:txBody>
      </p:sp>
      <p:sp>
        <p:nvSpPr>
          <p:cNvPr id="130" name="Google Shape;130;p21"/>
          <p:cNvSpPr txBox="1"/>
          <p:nvPr/>
        </p:nvSpPr>
        <p:spPr>
          <a:xfrm>
            <a:off x="1149875" y="3573250"/>
            <a:ext cx="6800400" cy="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31" name="Google Shape;131;p21"/>
          <p:cNvSpPr txBox="1"/>
          <p:nvPr/>
        </p:nvSpPr>
        <p:spPr>
          <a:xfrm>
            <a:off x="1248775" y="3659800"/>
            <a:ext cx="6243600" cy="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4"/>
              </a:solidFill>
              <a:latin typeface="Comfortaa"/>
              <a:ea typeface="Comfortaa"/>
              <a:cs typeface="Comfortaa"/>
              <a:sym typeface="Comfortaa"/>
            </a:endParaRPr>
          </a:p>
          <a:p>
            <a:pPr marL="0" lvl="0" indent="0" algn="l" rtl="0">
              <a:spcBef>
                <a:spcPts val="0"/>
              </a:spcBef>
              <a:spcAft>
                <a:spcPts val="0"/>
              </a:spcAft>
              <a:buNone/>
            </a:pPr>
            <a:r>
              <a:rPr lang="en">
                <a:solidFill>
                  <a:schemeClr val="accent4"/>
                </a:solidFill>
                <a:latin typeface="Comfortaa"/>
                <a:ea typeface="Comfortaa"/>
                <a:cs typeface="Comfortaa"/>
                <a:sym typeface="Comfortaa"/>
              </a:rPr>
              <a:t>The evidence doesn’t lie...</a:t>
            </a:r>
            <a:endParaRPr>
              <a:solidFill>
                <a:schemeClr val="accent4"/>
              </a:solidFill>
              <a:latin typeface="Comfortaa"/>
              <a:ea typeface="Comfortaa"/>
              <a:cs typeface="Comfortaa"/>
              <a:sym typeface="Comfortaa"/>
            </a:endParaRPr>
          </a:p>
        </p:txBody>
      </p:sp>
      <p:cxnSp>
        <p:nvCxnSpPr>
          <p:cNvPr id="132" name="Google Shape;132;p21"/>
          <p:cNvCxnSpPr>
            <a:stCxn id="131" idx="1"/>
          </p:cNvCxnSpPr>
          <p:nvPr/>
        </p:nvCxnSpPr>
        <p:spPr>
          <a:xfrm>
            <a:off x="1248775" y="4030750"/>
            <a:ext cx="2411100" cy="3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136"/>
        <p:cNvGrpSpPr/>
        <p:nvPr/>
      </p:nvGrpSpPr>
      <p:grpSpPr>
        <a:xfrm>
          <a:off x="0" y="0"/>
          <a:ext cx="0" cy="0"/>
          <a:chOff x="0" y="0"/>
          <a:chExt cx="0" cy="0"/>
        </a:xfrm>
      </p:grpSpPr>
      <p:sp>
        <p:nvSpPr>
          <p:cNvPr id="137" name="Google Shape;137;p22"/>
          <p:cNvSpPr txBox="1"/>
          <p:nvPr/>
        </p:nvSpPr>
        <p:spPr>
          <a:xfrm>
            <a:off x="0" y="0"/>
            <a:ext cx="91440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a:solidFill>
                  <a:schemeClr val="accent6"/>
                </a:solidFill>
                <a:latin typeface="Comfortaa"/>
                <a:ea typeface="Comfortaa"/>
                <a:cs typeface="Comfortaa"/>
                <a:sym typeface="Comfortaa"/>
              </a:rPr>
              <a:t>Writing an Explanation</a:t>
            </a:r>
            <a:endParaRPr/>
          </a:p>
        </p:txBody>
      </p:sp>
      <p:sp>
        <p:nvSpPr>
          <p:cNvPr id="138" name="Google Shape;138;p22"/>
          <p:cNvSpPr txBox="1"/>
          <p:nvPr/>
        </p:nvSpPr>
        <p:spPr>
          <a:xfrm>
            <a:off x="210200" y="581125"/>
            <a:ext cx="4067700" cy="5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Verdana"/>
                <a:ea typeface="Verdana"/>
                <a:cs typeface="Verdana"/>
                <a:sym typeface="Verdana"/>
              </a:rPr>
              <a:t>Question: </a:t>
            </a:r>
            <a:r>
              <a:rPr lang="en" sz="1800">
                <a:latin typeface="Verdana"/>
                <a:ea typeface="Verdana"/>
                <a:cs typeface="Verdana"/>
                <a:sym typeface="Verdana"/>
              </a:rPr>
              <a:t>Who is my dad? </a:t>
            </a:r>
            <a:endParaRPr sz="1800">
              <a:latin typeface="Verdana"/>
              <a:ea typeface="Verdana"/>
              <a:cs typeface="Verdana"/>
              <a:sym typeface="Verdana"/>
            </a:endParaRPr>
          </a:p>
        </p:txBody>
      </p:sp>
      <p:sp>
        <p:nvSpPr>
          <p:cNvPr id="139" name="Google Shape;139;p22"/>
          <p:cNvSpPr txBox="1"/>
          <p:nvPr/>
        </p:nvSpPr>
        <p:spPr>
          <a:xfrm>
            <a:off x="210200" y="1125025"/>
            <a:ext cx="8370600" cy="902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Verdana"/>
                <a:ea typeface="Verdana"/>
                <a:cs typeface="Verdana"/>
                <a:sym typeface="Verdana"/>
              </a:rPr>
              <a:t>Claim:</a:t>
            </a:r>
            <a:r>
              <a:rPr lang="en">
                <a:latin typeface="Verdana"/>
                <a:ea typeface="Verdana"/>
                <a:cs typeface="Verdana"/>
                <a:sym typeface="Verdana"/>
              </a:rPr>
              <a:t>     </a:t>
            </a:r>
            <a:r>
              <a:rPr lang="en" sz="1800">
                <a:latin typeface="Verdana"/>
                <a:ea typeface="Verdana"/>
                <a:cs typeface="Verdana"/>
                <a:sym typeface="Verdana"/>
              </a:rPr>
              <a:t> My dad’s a space alien.</a:t>
            </a:r>
            <a:endParaRPr sz="2200">
              <a:latin typeface="Verdana"/>
              <a:ea typeface="Verdana"/>
              <a:cs typeface="Verdana"/>
              <a:sym typeface="Verdana"/>
            </a:endParaRPr>
          </a:p>
        </p:txBody>
      </p:sp>
      <p:sp>
        <p:nvSpPr>
          <p:cNvPr id="140" name="Google Shape;140;p22"/>
          <p:cNvSpPr txBox="1"/>
          <p:nvPr/>
        </p:nvSpPr>
        <p:spPr>
          <a:xfrm>
            <a:off x="253400" y="2213200"/>
            <a:ext cx="3981300" cy="2744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Verdana"/>
                <a:ea typeface="Verdana"/>
                <a:cs typeface="Verdana"/>
                <a:sym typeface="Verdana"/>
              </a:rPr>
              <a:t>Evidence:  </a:t>
            </a:r>
            <a:endParaRPr sz="1600" b="1" u="sng">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He speaks a weird language</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He’s from Albuquerque</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He drinks green liquids</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He dresses funny</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He drives a spaceship</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p:txBody>
      </p:sp>
      <p:sp>
        <p:nvSpPr>
          <p:cNvPr id="141" name="Google Shape;141;p22"/>
          <p:cNvSpPr txBox="1"/>
          <p:nvPr/>
        </p:nvSpPr>
        <p:spPr>
          <a:xfrm>
            <a:off x="4572000" y="2213200"/>
            <a:ext cx="3981300" cy="2744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Verdana"/>
                <a:ea typeface="Verdana"/>
                <a:cs typeface="Verdana"/>
                <a:sym typeface="Verdana"/>
              </a:rPr>
              <a:t>Reasoning:</a:t>
            </a:r>
            <a:endParaRPr sz="1600" b="1" u="sng">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Aliens are not from Earth so they have their own language</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Some people believe that aliens have landed in NM</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Which is why many aliens are seen with green skin</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Aliens wear space suits for protection</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Aliens use spaceships for travel</a:t>
            </a:r>
            <a:endParaRPr sz="16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9DF8B"/>
            </a:gs>
            <a:gs pos="100000">
              <a:srgbClr val="ECBA16"/>
            </a:gs>
          </a:gsLst>
          <a:path path="circle">
            <a:fillToRect l="50000" t="50000" r="50000" b="50000"/>
          </a:path>
          <a:tileRect/>
        </a:gradFill>
        <a:effectLst/>
      </p:bgPr>
    </p:bg>
    <p:spTree>
      <p:nvGrpSpPr>
        <p:cNvPr id="1" name="Shape 145"/>
        <p:cNvGrpSpPr/>
        <p:nvPr/>
      </p:nvGrpSpPr>
      <p:grpSpPr>
        <a:xfrm>
          <a:off x="0" y="0"/>
          <a:ext cx="0" cy="0"/>
          <a:chOff x="0" y="0"/>
          <a:chExt cx="0" cy="0"/>
        </a:xfrm>
      </p:grpSpPr>
      <p:sp>
        <p:nvSpPr>
          <p:cNvPr id="146" name="Google Shape;146;p23"/>
          <p:cNvSpPr txBox="1"/>
          <p:nvPr/>
        </p:nvSpPr>
        <p:spPr>
          <a:xfrm flipH="1">
            <a:off x="568800" y="210200"/>
            <a:ext cx="213600" cy="27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147" name="Google Shape;147;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CER example and your homework</a:t>
            </a:r>
            <a:endParaRPr/>
          </a:p>
        </p:txBody>
      </p:sp>
      <p:sp>
        <p:nvSpPr>
          <p:cNvPr id="148" name="Google Shape;148;p23"/>
          <p:cNvSpPr txBox="1">
            <a:spLocks noGrp="1"/>
          </p:cNvSpPr>
          <p:nvPr>
            <p:ph type="body" idx="1"/>
          </p:nvPr>
        </p:nvSpPr>
        <p:spPr>
          <a:xfrm>
            <a:off x="212800" y="1241050"/>
            <a:ext cx="5066700" cy="63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SLIP or TRIP (or who killed Arthur?)</a:t>
            </a:r>
            <a:endParaRPr/>
          </a:p>
        </p:txBody>
      </p:sp>
      <p:pic>
        <p:nvPicPr>
          <p:cNvPr id="149" name="Google Shape;149;p23"/>
          <p:cNvPicPr preferRelativeResize="0"/>
          <p:nvPr/>
        </p:nvPicPr>
        <p:blipFill>
          <a:blip r:embed="rId3">
            <a:alphaModFix/>
          </a:blip>
          <a:stretch>
            <a:fillRect/>
          </a:stretch>
        </p:blipFill>
        <p:spPr>
          <a:xfrm>
            <a:off x="4335825" y="1031975"/>
            <a:ext cx="4496475" cy="4049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Queen Volupides “story”</a:t>
            </a:r>
            <a:endParaRPr/>
          </a:p>
        </p:txBody>
      </p:sp>
      <p:sp>
        <p:nvSpPr>
          <p:cNvPr id="155" name="Google Shape;155;p24"/>
          <p:cNvSpPr txBox="1">
            <a:spLocks noGrp="1"/>
          </p:cNvSpPr>
          <p:nvPr>
            <p:ph type="body" idx="1"/>
          </p:nvPr>
        </p:nvSpPr>
        <p:spPr>
          <a:xfrm>
            <a:off x="311700" y="989125"/>
            <a:ext cx="8520600" cy="40677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700"/>
              <a:t>At five-feet-six (5’6”) and a hundred and ten (110) pounds, Queenie Volupides was a sight to behold and to clasp. When she tore out of the house after a tiff (fight) with her husband, Arthur, she went to the country club where there was a party going on. She left the club short before one in the morning and invited a few friends to follow her home and have one more drink. They got to the Volupides house about 10 minutes after Queenie, who met them at the door and said, “Something terrible happened. Arthur slipped and fell on the stairs. He was coming down for another drink - he still had the glass in his hand - and I think he’s dead. Oh, my God - what shall I do? The autopsy conducted later concluded that Arthur had died from a wound on the head and confirmed that he’d been drunk.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consider….</a:t>
            </a:r>
            <a:endParaRPr/>
          </a:p>
        </p:txBody>
      </p:sp>
      <p:sp>
        <p:nvSpPr>
          <p:cNvPr id="161" name="Google Shape;161;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Did Queenie’s husband Arthur slip? Or did he trip?</a:t>
            </a:r>
            <a:endParaRPr sz="2300"/>
          </a:p>
          <a:p>
            <a:pPr marL="457200" lvl="0" indent="-374650" algn="l" rtl="0">
              <a:spcBef>
                <a:spcPts val="0"/>
              </a:spcBef>
              <a:spcAft>
                <a:spcPts val="0"/>
              </a:spcAft>
              <a:buSzPts val="2300"/>
              <a:buChar char="●"/>
            </a:pPr>
            <a:r>
              <a:rPr lang="en" sz="2300" b="1"/>
              <a:t>What </a:t>
            </a:r>
            <a:r>
              <a:rPr lang="en" sz="2300"/>
              <a:t>evidence supports your claim?</a:t>
            </a:r>
            <a:endParaRPr sz="2300"/>
          </a:p>
          <a:p>
            <a:pPr marL="457200" lvl="0" indent="-374650" algn="l" rtl="0">
              <a:spcBef>
                <a:spcPts val="0"/>
              </a:spcBef>
              <a:spcAft>
                <a:spcPts val="0"/>
              </a:spcAft>
              <a:buSzPts val="2300"/>
              <a:buChar char="●"/>
            </a:pPr>
            <a:r>
              <a:rPr lang="en" sz="2300" b="1"/>
              <a:t>Why</a:t>
            </a:r>
            <a:r>
              <a:rPr lang="en" sz="2300"/>
              <a:t> does each piece of evidence support your claim (your reasoning)? </a:t>
            </a:r>
            <a:endParaRPr sz="2300"/>
          </a:p>
          <a:p>
            <a:pPr marL="457200" lvl="0" indent="-374650" algn="l" rtl="0">
              <a:spcBef>
                <a:spcPts val="0"/>
              </a:spcBef>
              <a:spcAft>
                <a:spcPts val="0"/>
              </a:spcAft>
              <a:buSzPts val="2300"/>
              <a:buChar char="●"/>
            </a:pPr>
            <a:r>
              <a:rPr lang="en" sz="2300" b="1"/>
              <a:t>How </a:t>
            </a:r>
            <a:r>
              <a:rPr lang="en" sz="2300"/>
              <a:t>can your position be refuted (disproved)?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Your Assignment</a:t>
            </a:r>
            <a:endParaRPr/>
          </a:p>
        </p:txBody>
      </p:sp>
      <p:sp>
        <p:nvSpPr>
          <p:cNvPr id="167" name="Google Shape;167;p26"/>
          <p:cNvSpPr txBox="1">
            <a:spLocks noGrp="1"/>
          </p:cNvSpPr>
          <p:nvPr>
            <p:ph type="body" idx="2"/>
          </p:nvPr>
        </p:nvSpPr>
        <p:spPr>
          <a:xfrm>
            <a:off x="4939500" y="234925"/>
            <a:ext cx="3837000" cy="4184400"/>
          </a:xfrm>
          <a:prstGeom prst="rect">
            <a:avLst/>
          </a:prstGeom>
        </p:spPr>
        <p:txBody>
          <a:bodyPr spcFirstLastPara="1" wrap="square" lIns="91425" tIns="91425" rIns="91425" bIns="91425" anchor="ctr" anchorCtr="0">
            <a:noAutofit/>
          </a:bodyPr>
          <a:lstStyle/>
          <a:p>
            <a:pPr marL="457200" lvl="0" indent="-342900" algn="ctr" rtl="0">
              <a:spcBef>
                <a:spcPts val="0"/>
              </a:spcBef>
              <a:spcAft>
                <a:spcPts val="0"/>
              </a:spcAft>
              <a:buSzPts val="1800"/>
              <a:buChar char="●"/>
            </a:pPr>
            <a:endParaRPr/>
          </a:p>
          <a:p>
            <a:pPr marL="457200" lvl="0" indent="0" algn="ctr" rtl="0">
              <a:spcBef>
                <a:spcPts val="1600"/>
              </a:spcBef>
              <a:spcAft>
                <a:spcPts val="0"/>
              </a:spcAft>
              <a:buNone/>
            </a:pPr>
            <a:endParaRPr/>
          </a:p>
          <a:p>
            <a:pPr marL="457200" lvl="0" indent="-342900" algn="ctr" rtl="0">
              <a:spcBef>
                <a:spcPts val="1600"/>
              </a:spcBef>
              <a:spcAft>
                <a:spcPts val="0"/>
              </a:spcAft>
              <a:buSzPts val="1800"/>
              <a:buChar char="●"/>
            </a:pPr>
            <a:r>
              <a:rPr lang="en"/>
              <a:t>This will be a formative assessment to see how well you can create a CER with a claim, evidence, and reasoning.</a:t>
            </a:r>
            <a:endParaRPr/>
          </a:p>
          <a:p>
            <a:pPr marL="457200" lvl="0" indent="-342900" algn="ctr" rtl="0">
              <a:spcBef>
                <a:spcPts val="0"/>
              </a:spcBef>
              <a:spcAft>
                <a:spcPts val="0"/>
              </a:spcAft>
              <a:buSzPts val="1800"/>
              <a:buChar char="●"/>
            </a:pPr>
            <a:r>
              <a:rPr lang="en"/>
              <a:t>Use the document in your Session Resources  titled “Writing an Explanation” </a:t>
            </a:r>
            <a:endParaRPr/>
          </a:p>
          <a:p>
            <a:pPr marL="457200" lvl="0" indent="-342900" algn="ctr" rtl="0">
              <a:spcBef>
                <a:spcPts val="0"/>
              </a:spcBef>
              <a:spcAft>
                <a:spcPts val="0"/>
              </a:spcAft>
              <a:buSzPts val="1800"/>
              <a:buChar char="●"/>
            </a:pPr>
            <a:r>
              <a:rPr lang="en"/>
              <a:t>Turn it in to Student Uploads</a:t>
            </a:r>
            <a:endParaRPr/>
          </a:p>
          <a:p>
            <a:pPr marL="0" lvl="0" indent="0" algn="ctr" rtl="0">
              <a:spcBef>
                <a:spcPts val="1600"/>
              </a:spcBef>
              <a:spcAft>
                <a:spcPts val="1600"/>
              </a:spcAft>
              <a:buNone/>
            </a:pPr>
            <a:endParaRPr/>
          </a:p>
        </p:txBody>
      </p:sp>
      <p:sp>
        <p:nvSpPr>
          <p:cNvPr id="168" name="Google Shape;168;p26"/>
          <p:cNvSpPr txBox="1">
            <a:spLocks noGrp="1"/>
          </p:cNvSpPr>
          <p:nvPr>
            <p:ph type="subTitle" idx="1"/>
          </p:nvPr>
        </p:nvSpPr>
        <p:spPr>
          <a:xfrm>
            <a:off x="265500" y="2845226"/>
            <a:ext cx="4045200" cy="17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Using the Slip or Trip picture and the Queenie Volupides story, complete a CER. </a:t>
            </a: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chemeClr val="accent5"/>
                </a:solidFill>
              </a:rPr>
              <a:t>What should our question be?</a:t>
            </a:r>
            <a:endParaRPr b="1">
              <a:solidFill>
                <a:schemeClr val="accent5"/>
              </a:solidFill>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6DE88-BBBF-46BC-A0B9-1117BFA1F50F}"/>
              </a:ext>
            </a:extLst>
          </p:cNvPr>
          <p:cNvSpPr>
            <a:spLocks noGrp="1"/>
          </p:cNvSpPr>
          <p:nvPr>
            <p:ph type="title"/>
          </p:nvPr>
        </p:nvSpPr>
        <p:spPr/>
        <p:txBody>
          <a:bodyPr/>
          <a:lstStyle/>
          <a:p>
            <a:r>
              <a:rPr lang="en-US" dirty="0"/>
              <a:t>SETTING UP YOUR NOTEBOOK FOR SCIENCE</a:t>
            </a:r>
          </a:p>
        </p:txBody>
      </p:sp>
      <p:sp>
        <p:nvSpPr>
          <p:cNvPr id="5" name="Text Placeholder 4">
            <a:extLst>
              <a:ext uri="{FF2B5EF4-FFF2-40B4-BE49-F238E27FC236}">
                <a16:creationId xmlns:a16="http://schemas.microsoft.com/office/drawing/2014/main" id="{CC66D59D-BE33-4A92-B8AD-7D9DA8D188EF}"/>
              </a:ext>
            </a:extLst>
          </p:cNvPr>
          <p:cNvSpPr>
            <a:spLocks noGrp="1"/>
          </p:cNvSpPr>
          <p:nvPr>
            <p:ph type="body" idx="1"/>
          </p:nvPr>
        </p:nvSpPr>
        <p:spPr/>
        <p:txBody>
          <a:bodyPr/>
          <a:lstStyle/>
          <a:p>
            <a:endParaRPr lang="en-US" dirty="0"/>
          </a:p>
        </p:txBody>
      </p:sp>
      <p:sp>
        <p:nvSpPr>
          <p:cNvPr id="6" name="Text Placeholder 5">
            <a:extLst>
              <a:ext uri="{FF2B5EF4-FFF2-40B4-BE49-F238E27FC236}">
                <a16:creationId xmlns:a16="http://schemas.microsoft.com/office/drawing/2014/main" id="{D4357E48-EF1D-4767-82BE-59F0CFDFE99A}"/>
              </a:ext>
            </a:extLst>
          </p:cNvPr>
          <p:cNvSpPr>
            <a:spLocks noGrp="1"/>
          </p:cNvSpPr>
          <p:nvPr>
            <p:ph type="body" idx="2"/>
          </p:nvPr>
        </p:nvSpPr>
        <p:spPr/>
        <p:txBody>
          <a:bodyPr/>
          <a:lstStyle/>
          <a:p>
            <a:r>
              <a:rPr lang="en-US" dirty="0"/>
              <a:t>Write your First and last name on the outside</a:t>
            </a:r>
          </a:p>
          <a:p>
            <a:r>
              <a:rPr lang="en-US" dirty="0"/>
              <a:t>Place Physical Science on the outside.</a:t>
            </a:r>
          </a:p>
          <a:p>
            <a:endParaRPr lang="en-US" dirty="0"/>
          </a:p>
          <a:p>
            <a:r>
              <a:rPr lang="en-US" dirty="0"/>
              <a:t>Place your period on the outside</a:t>
            </a:r>
          </a:p>
          <a:p>
            <a:endParaRPr lang="en-US" dirty="0"/>
          </a:p>
          <a:p>
            <a:r>
              <a:rPr lang="en-US" dirty="0"/>
              <a:t>With a pen or colored pencil create a cover page that says UNIT 1 Matter</a:t>
            </a:r>
          </a:p>
        </p:txBody>
      </p:sp>
      <p:pic>
        <p:nvPicPr>
          <p:cNvPr id="4" name="Picture 3" descr="A drawing of a cartoon character&#10;&#10;Description automatically generated">
            <a:extLst>
              <a:ext uri="{FF2B5EF4-FFF2-40B4-BE49-F238E27FC236}">
                <a16:creationId xmlns:a16="http://schemas.microsoft.com/office/drawing/2014/main" id="{01F246EE-B3B5-43CD-95CC-8C4169A49D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090" y="1228674"/>
            <a:ext cx="3443506" cy="3340201"/>
          </a:xfrm>
          <a:prstGeom prst="rect">
            <a:avLst/>
          </a:prstGeom>
        </p:spPr>
      </p:pic>
    </p:spTree>
    <p:extLst>
      <p:ext uri="{BB962C8B-B14F-4D97-AF65-F5344CB8AC3E}">
        <p14:creationId xmlns:p14="http://schemas.microsoft.com/office/powerpoint/2010/main" val="181631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6FB07-A218-4F0F-8246-7130B510B382}"/>
              </a:ext>
            </a:extLst>
          </p:cNvPr>
          <p:cNvSpPr>
            <a:spLocks noGrp="1"/>
          </p:cNvSpPr>
          <p:nvPr>
            <p:ph type="title"/>
          </p:nvPr>
        </p:nvSpPr>
        <p:spPr/>
        <p:txBody>
          <a:bodyPr/>
          <a:lstStyle/>
          <a:p>
            <a:r>
              <a:rPr lang="en-US" dirty="0"/>
              <a:t>SCIENCE OPENER-CER WRITE IT IN YOUR NOTEBOOK</a:t>
            </a:r>
          </a:p>
        </p:txBody>
      </p:sp>
      <p:sp>
        <p:nvSpPr>
          <p:cNvPr id="4" name="Text Placeholder 3">
            <a:extLst>
              <a:ext uri="{FF2B5EF4-FFF2-40B4-BE49-F238E27FC236}">
                <a16:creationId xmlns:a16="http://schemas.microsoft.com/office/drawing/2014/main" id="{83C4981F-9284-44CE-9F56-38BE35B81E54}"/>
              </a:ext>
            </a:extLst>
          </p:cNvPr>
          <p:cNvSpPr>
            <a:spLocks noGrp="1"/>
          </p:cNvSpPr>
          <p:nvPr>
            <p:ph type="body" idx="1"/>
          </p:nvPr>
        </p:nvSpPr>
        <p:spPr/>
        <p:txBody>
          <a:bodyPr/>
          <a:lstStyle/>
          <a:p>
            <a:r>
              <a:rPr lang="en-US" dirty="0"/>
              <a:t>WHAT DOES IT MEAN TO BE CURIOUS ABOUT SOMETHING?</a:t>
            </a:r>
          </a:p>
          <a:p>
            <a:endParaRPr lang="en-US" dirty="0"/>
          </a:p>
          <a:p>
            <a:r>
              <a:rPr lang="en-US" dirty="0"/>
              <a:t>Can you make predictions(</a:t>
            </a:r>
            <a:r>
              <a:rPr lang="en-US" b="1" u="sng" dirty="0"/>
              <a:t>claims </a:t>
            </a:r>
            <a:r>
              <a:rPr lang="en-US" dirty="0"/>
              <a:t>about why things happen even before they happen)</a:t>
            </a:r>
          </a:p>
          <a:p>
            <a:endParaRPr lang="en-US" dirty="0"/>
          </a:p>
          <a:p>
            <a:r>
              <a:rPr lang="en-US" dirty="0"/>
              <a:t>Can you use facts, observations to declare </a:t>
            </a:r>
            <a:r>
              <a:rPr lang="en-US" b="1" u="sng" dirty="0"/>
              <a:t>evidences </a:t>
            </a:r>
            <a:r>
              <a:rPr lang="en-US" dirty="0"/>
              <a:t>about what you see</a:t>
            </a:r>
          </a:p>
          <a:p>
            <a:endParaRPr lang="en-US" dirty="0"/>
          </a:p>
          <a:p>
            <a:r>
              <a:rPr lang="en-US" dirty="0"/>
              <a:t>Can you back up your evidence  and justify it with valid reasons as to why you think evidences are occurring?</a:t>
            </a:r>
          </a:p>
          <a:p>
            <a:endParaRPr lang="en-US" dirty="0"/>
          </a:p>
          <a:p>
            <a:endParaRPr lang="en-US" dirty="0"/>
          </a:p>
        </p:txBody>
      </p:sp>
    </p:spTree>
    <p:extLst>
      <p:ext uri="{BB962C8B-B14F-4D97-AF65-F5344CB8AC3E}">
        <p14:creationId xmlns:p14="http://schemas.microsoft.com/office/powerpoint/2010/main" val="331450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Curiosity Mars Rover</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Let’s watch a video…..</a:t>
            </a:r>
            <a:endParaRPr/>
          </a:p>
          <a:p>
            <a:pPr marL="0" lvl="0" indent="0" algn="ctr" rtl="0">
              <a:spcBef>
                <a:spcPts val="1600"/>
              </a:spcBef>
              <a:spcAft>
                <a:spcPts val="0"/>
              </a:spcAft>
              <a:buNone/>
            </a:pPr>
            <a:r>
              <a:rPr lang="en" u="sng">
                <a:solidFill>
                  <a:schemeClr val="hlink"/>
                </a:solidFill>
                <a:hlinkClick r:id="rId3"/>
              </a:rPr>
              <a:t>https://www.youtube.com/watch?v=oHLbXTOaw7w&amp;feature=youtu.be</a:t>
            </a:r>
            <a:endParaRPr/>
          </a:p>
          <a:p>
            <a:pPr marL="0" lvl="0" indent="0" algn="l" rtl="0">
              <a:spcBef>
                <a:spcPts val="1600"/>
              </a:spcBef>
              <a:spcAft>
                <a:spcPts val="0"/>
              </a:spcAft>
              <a:buNone/>
            </a:pPr>
            <a:r>
              <a:rPr lang="en"/>
              <a:t>*As you watch this video, keep these questions in mind.</a:t>
            </a:r>
            <a:endParaRPr/>
          </a:p>
          <a:p>
            <a:pPr marL="457200" lvl="0" indent="-342900" algn="l" rtl="0">
              <a:spcBef>
                <a:spcPts val="1600"/>
              </a:spcBef>
              <a:spcAft>
                <a:spcPts val="0"/>
              </a:spcAft>
              <a:buSzPts val="1800"/>
              <a:buAutoNum type="arabicPeriod"/>
            </a:pPr>
            <a:r>
              <a:rPr lang="en"/>
              <a:t>What are the scientists curious about - what do they want to know?</a:t>
            </a:r>
            <a:endParaRPr/>
          </a:p>
          <a:p>
            <a:pPr marL="457200" lvl="0" indent="-342900" algn="l" rtl="0">
              <a:spcBef>
                <a:spcPts val="0"/>
              </a:spcBef>
              <a:spcAft>
                <a:spcPts val="0"/>
              </a:spcAft>
              <a:buSzPts val="1800"/>
              <a:buAutoNum type="arabicPeriod"/>
            </a:pPr>
            <a:r>
              <a:rPr lang="en"/>
              <a:t>What data will the rover recover?</a:t>
            </a:r>
            <a:endParaRPr/>
          </a:p>
          <a:p>
            <a:pPr marL="457200" lvl="0" indent="-342900" algn="l" rtl="0">
              <a:spcBef>
                <a:spcPts val="0"/>
              </a:spcBef>
              <a:spcAft>
                <a:spcPts val="0"/>
              </a:spcAft>
              <a:buSzPts val="1800"/>
              <a:buAutoNum type="arabicPeriod"/>
            </a:pPr>
            <a:r>
              <a:rPr lang="en"/>
              <a:t>How will the data help the scientists answer their questions?</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0FFD6"/>
            </a:gs>
            <a:gs pos="100000">
              <a:srgbClr val="07B690"/>
            </a:gs>
          </a:gsLst>
          <a:lin ang="5400012" scaled="0"/>
        </a:gradFill>
        <a:effectLst/>
      </p:bgPr>
    </p:bg>
    <p:spTree>
      <p:nvGrpSpPr>
        <p:cNvPr id="1" name="Shape 67"/>
        <p:cNvGrpSpPr/>
        <p:nvPr/>
      </p:nvGrpSpPr>
      <p:grpSpPr>
        <a:xfrm>
          <a:off x="0" y="0"/>
          <a:ext cx="0" cy="0"/>
          <a:chOff x="0" y="0"/>
          <a:chExt cx="0" cy="0"/>
        </a:xfrm>
      </p:grpSpPr>
      <p:sp>
        <p:nvSpPr>
          <p:cNvPr id="68" name="Google Shape;68;p15"/>
          <p:cNvSpPr txBox="1"/>
          <p:nvPr/>
        </p:nvSpPr>
        <p:spPr>
          <a:xfrm>
            <a:off x="218325" y="166950"/>
            <a:ext cx="8823000" cy="17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u="sng" dirty="0">
                <a:latin typeface="Comfortaa"/>
                <a:ea typeface="Comfortaa"/>
                <a:cs typeface="Comfortaa"/>
                <a:sym typeface="Comfortaa"/>
              </a:rPr>
              <a:t>What is a Scientific Explanation?</a:t>
            </a:r>
            <a:endParaRPr sz="2900" b="1" u="sng" dirty="0">
              <a:latin typeface="Comfortaa"/>
              <a:ea typeface="Comfortaa"/>
              <a:cs typeface="Comfortaa"/>
              <a:sym typeface="Comfortaa"/>
            </a:endParaRPr>
          </a:p>
          <a:p>
            <a:pPr marL="0" lvl="0" indent="0" algn="l" rtl="0">
              <a:spcBef>
                <a:spcPts val="0"/>
              </a:spcBef>
              <a:spcAft>
                <a:spcPts val="0"/>
              </a:spcAft>
              <a:buNone/>
            </a:pPr>
            <a:r>
              <a:rPr lang="en" sz="2900" dirty="0">
                <a:solidFill>
                  <a:schemeClr val="accent6">
                    <a:lumMod val="75000"/>
                  </a:schemeClr>
                </a:solidFill>
                <a:latin typeface="Comfortaa"/>
                <a:ea typeface="Comfortaa"/>
                <a:cs typeface="Comfortaa"/>
                <a:sym typeface="Comfortaa"/>
              </a:rPr>
              <a:t>Claim 		 </a:t>
            </a:r>
            <a:r>
              <a:rPr lang="en-US" sz="2900" dirty="0">
                <a:solidFill>
                  <a:schemeClr val="accent6">
                    <a:lumMod val="75000"/>
                  </a:schemeClr>
                </a:solidFill>
                <a:latin typeface="Comfortaa"/>
                <a:ea typeface="Comfortaa"/>
                <a:cs typeface="Comfortaa"/>
                <a:sym typeface="Comfortaa"/>
              </a:rPr>
              <a:t>Reasoning</a:t>
            </a:r>
            <a:r>
              <a:rPr lang="en" sz="2900" dirty="0">
                <a:solidFill>
                  <a:schemeClr val="accent6">
                    <a:lumMod val="75000"/>
                  </a:schemeClr>
                </a:solidFill>
                <a:latin typeface="Comfortaa"/>
                <a:ea typeface="Comfortaa"/>
                <a:cs typeface="Comfortaa"/>
                <a:sym typeface="Comfortaa"/>
              </a:rPr>
              <a:t>		</a:t>
            </a:r>
            <a:r>
              <a:rPr lang="en-US" sz="2900" dirty="0">
                <a:solidFill>
                  <a:schemeClr val="accent6">
                    <a:lumMod val="75000"/>
                  </a:schemeClr>
                </a:solidFill>
                <a:latin typeface="Comfortaa"/>
                <a:ea typeface="Comfortaa"/>
                <a:cs typeface="Comfortaa"/>
                <a:sym typeface="Comfortaa"/>
              </a:rPr>
              <a:t>Evidence</a:t>
            </a:r>
            <a:r>
              <a:rPr lang="en" sz="2900" b="1" dirty="0">
                <a:latin typeface="Comfortaa"/>
                <a:ea typeface="Comfortaa"/>
                <a:cs typeface="Comfortaa"/>
                <a:sym typeface="Comfortaa"/>
              </a:rPr>
              <a:t>	       			  	  </a:t>
            </a:r>
            <a:endParaRPr sz="2900" b="1" dirty="0">
              <a:latin typeface="Comfortaa"/>
              <a:ea typeface="Comfortaa"/>
              <a:cs typeface="Comfortaa"/>
              <a:sym typeface="Comfortaa"/>
            </a:endParaRPr>
          </a:p>
        </p:txBody>
      </p:sp>
      <p:sp>
        <p:nvSpPr>
          <p:cNvPr id="69" name="Google Shape;69;p15"/>
          <p:cNvSpPr txBox="1"/>
          <p:nvPr/>
        </p:nvSpPr>
        <p:spPr>
          <a:xfrm>
            <a:off x="1528275" y="2571750"/>
            <a:ext cx="2722500" cy="11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Comic Sans MS"/>
                <a:ea typeface="Comic Sans MS"/>
                <a:cs typeface="Comic Sans MS"/>
                <a:sym typeface="Comic Sans MS"/>
              </a:rPr>
              <a:t>Claim + Evidence + Reasoning</a:t>
            </a:r>
            <a:endParaRPr sz="2600">
              <a:latin typeface="Comic Sans MS"/>
              <a:ea typeface="Comic Sans MS"/>
              <a:cs typeface="Comic Sans MS"/>
              <a:sym typeface="Comic Sans MS"/>
            </a:endParaRPr>
          </a:p>
        </p:txBody>
      </p:sp>
      <p:sp>
        <p:nvSpPr>
          <p:cNvPr id="70" name="Google Shape;70;p15"/>
          <p:cNvSpPr txBox="1"/>
          <p:nvPr/>
        </p:nvSpPr>
        <p:spPr>
          <a:xfrm>
            <a:off x="5149900" y="2709775"/>
            <a:ext cx="2863800" cy="6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Comic Sans MS"/>
                <a:ea typeface="Comic Sans MS"/>
                <a:cs typeface="Comic Sans MS"/>
                <a:sym typeface="Comic Sans MS"/>
              </a:rPr>
              <a:t>= Explanation</a:t>
            </a:r>
            <a:endParaRPr sz="2600">
              <a:latin typeface="Comic Sans MS"/>
              <a:ea typeface="Comic Sans MS"/>
              <a:cs typeface="Comic Sans MS"/>
              <a:sym typeface="Comic Sans MS"/>
            </a:endParaRPr>
          </a:p>
        </p:txBody>
      </p:sp>
      <p:sp>
        <p:nvSpPr>
          <p:cNvPr id="71" name="Google Shape;71;p15"/>
          <p:cNvSpPr txBox="1"/>
          <p:nvPr/>
        </p:nvSpPr>
        <p:spPr>
          <a:xfrm rot="-1238018">
            <a:off x="235696" y="1706502"/>
            <a:ext cx="2722543" cy="5940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5"/>
                </a:solidFill>
                <a:latin typeface="Verdana"/>
                <a:ea typeface="Verdana"/>
                <a:cs typeface="Verdana"/>
                <a:sym typeface="Verdana"/>
              </a:rPr>
              <a:t>What do you know?</a:t>
            </a:r>
            <a:endParaRPr sz="1800" b="1" dirty="0">
              <a:solidFill>
                <a:schemeClr val="accent5"/>
              </a:solidFill>
              <a:latin typeface="Verdana"/>
              <a:ea typeface="Verdana"/>
              <a:cs typeface="Verdana"/>
              <a:sym typeface="Verdana"/>
            </a:endParaRPr>
          </a:p>
        </p:txBody>
      </p:sp>
      <p:sp>
        <p:nvSpPr>
          <p:cNvPr id="72" name="Google Shape;72;p15"/>
          <p:cNvSpPr txBox="1"/>
          <p:nvPr/>
        </p:nvSpPr>
        <p:spPr>
          <a:xfrm rot="555408">
            <a:off x="2133231" y="4161478"/>
            <a:ext cx="3506160" cy="7799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Verdana"/>
                <a:ea typeface="Verdana"/>
                <a:cs typeface="Verdana"/>
                <a:sym typeface="Verdana"/>
              </a:rPr>
              <a:t>Why does your evidence support your claim?</a:t>
            </a:r>
            <a:endParaRPr sz="1800" b="1">
              <a:solidFill>
                <a:schemeClr val="accent5"/>
              </a:solidFill>
              <a:latin typeface="Verdana"/>
              <a:ea typeface="Verdana"/>
              <a:cs typeface="Verdana"/>
              <a:sym typeface="Verdana"/>
            </a:endParaRPr>
          </a:p>
        </p:txBody>
      </p:sp>
      <p:sp>
        <p:nvSpPr>
          <p:cNvPr id="73" name="Google Shape;73;p15"/>
          <p:cNvSpPr txBox="1"/>
          <p:nvPr/>
        </p:nvSpPr>
        <p:spPr>
          <a:xfrm rot="1199310">
            <a:off x="5220610" y="1892303"/>
            <a:ext cx="2722394" cy="77061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Verdana"/>
                <a:ea typeface="Verdana"/>
                <a:cs typeface="Verdana"/>
                <a:sym typeface="Verdana"/>
              </a:rPr>
              <a:t>How do you know that? </a:t>
            </a:r>
            <a:endParaRPr sz="1800" b="1">
              <a:solidFill>
                <a:schemeClr val="accent5"/>
              </a:solidFill>
              <a:latin typeface="Verdana"/>
              <a:ea typeface="Verdana"/>
              <a:cs typeface="Verdana"/>
              <a:sym typeface="Verdana"/>
            </a:endParaRPr>
          </a:p>
        </p:txBody>
      </p:sp>
      <p:sp>
        <p:nvSpPr>
          <p:cNvPr id="74" name="Google Shape;74;p15"/>
          <p:cNvSpPr/>
          <p:nvPr/>
        </p:nvSpPr>
        <p:spPr>
          <a:xfrm rot="2700000">
            <a:off x="2826663" y="3704711"/>
            <a:ext cx="779373" cy="231224"/>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1399362">
            <a:off x="1889334" y="1956359"/>
            <a:ext cx="218232" cy="642483"/>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463219">
            <a:off x="3576881" y="2350130"/>
            <a:ext cx="2105889" cy="219181"/>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0"/>
        <p:cNvGrpSpPr/>
        <p:nvPr/>
      </p:nvGrpSpPr>
      <p:grpSpPr>
        <a:xfrm>
          <a:off x="0" y="0"/>
          <a:ext cx="0" cy="0"/>
          <a:chOff x="0" y="0"/>
          <a:chExt cx="0" cy="0"/>
        </a:xfrm>
      </p:grpSpPr>
      <p:sp>
        <p:nvSpPr>
          <p:cNvPr id="81" name="Google Shape;81;p16"/>
          <p:cNvSpPr txBox="1"/>
          <p:nvPr/>
        </p:nvSpPr>
        <p:spPr>
          <a:xfrm>
            <a:off x="0" y="0"/>
            <a:ext cx="9144000" cy="6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u="sng">
                <a:latin typeface="Verdana"/>
                <a:ea typeface="Verdana"/>
                <a:cs typeface="Verdana"/>
                <a:sym typeface="Verdana"/>
              </a:rPr>
              <a:t>Question:</a:t>
            </a:r>
            <a:r>
              <a:rPr lang="en" sz="2800">
                <a:latin typeface="Verdana"/>
                <a:ea typeface="Verdana"/>
                <a:cs typeface="Verdana"/>
                <a:sym typeface="Verdana"/>
              </a:rPr>
              <a:t> What do you want to know?</a:t>
            </a:r>
            <a:r>
              <a:rPr lang="en" sz="3100">
                <a:latin typeface="Verdana"/>
                <a:ea typeface="Verdana"/>
                <a:cs typeface="Verdana"/>
                <a:sym typeface="Verdana"/>
              </a:rPr>
              <a:t> </a:t>
            </a:r>
            <a:endParaRPr sz="3100">
              <a:latin typeface="Verdana"/>
              <a:ea typeface="Verdana"/>
              <a:cs typeface="Verdana"/>
              <a:sym typeface="Verdana"/>
            </a:endParaRPr>
          </a:p>
        </p:txBody>
      </p:sp>
      <p:sp>
        <p:nvSpPr>
          <p:cNvPr id="82" name="Google Shape;82;p16"/>
          <p:cNvSpPr txBox="1"/>
          <p:nvPr/>
        </p:nvSpPr>
        <p:spPr>
          <a:xfrm>
            <a:off x="166950" y="744875"/>
            <a:ext cx="8347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83" name="Google Shape;83;p16"/>
          <p:cNvSpPr txBox="1"/>
          <p:nvPr/>
        </p:nvSpPr>
        <p:spPr>
          <a:xfrm>
            <a:off x="83850" y="759313"/>
            <a:ext cx="8803200" cy="8733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b="1" u="sng">
                <a:latin typeface="Verdana"/>
                <a:ea typeface="Verdana"/>
                <a:cs typeface="Verdana"/>
                <a:sym typeface="Verdana"/>
              </a:rPr>
              <a:t>Claim:</a:t>
            </a:r>
            <a:endParaRPr sz="2300" b="1" u="sng">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A statement that answers your question</a:t>
            </a:r>
            <a:endParaRPr sz="2300">
              <a:latin typeface="Verdana"/>
              <a:ea typeface="Verdana"/>
              <a:cs typeface="Verdana"/>
              <a:sym typeface="Verdana"/>
            </a:endParaRPr>
          </a:p>
        </p:txBody>
      </p:sp>
      <p:sp>
        <p:nvSpPr>
          <p:cNvPr id="84" name="Google Shape;84;p16"/>
          <p:cNvSpPr txBox="1"/>
          <p:nvPr/>
        </p:nvSpPr>
        <p:spPr>
          <a:xfrm>
            <a:off x="83850" y="1749913"/>
            <a:ext cx="8803200" cy="1654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b="1" u="sng">
                <a:latin typeface="Verdana"/>
                <a:ea typeface="Verdana"/>
                <a:cs typeface="Verdana"/>
                <a:sym typeface="Verdana"/>
              </a:rPr>
              <a:t>Evidence: </a:t>
            </a:r>
            <a:endParaRPr sz="2300" b="1" u="sng">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Scientific data that support the claim</a:t>
            </a:r>
            <a:endParaRPr sz="2300">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Data need to be appropriate (graphs, pictures, tables)</a:t>
            </a:r>
            <a:endParaRPr sz="2300">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Observations</a:t>
            </a:r>
            <a:endParaRPr sz="2300">
              <a:latin typeface="Verdana"/>
              <a:ea typeface="Verdana"/>
              <a:cs typeface="Verdana"/>
              <a:sym typeface="Verdana"/>
            </a:endParaRPr>
          </a:p>
        </p:txBody>
      </p:sp>
      <p:sp>
        <p:nvSpPr>
          <p:cNvPr id="85" name="Google Shape;85;p16"/>
          <p:cNvSpPr txBox="1"/>
          <p:nvPr/>
        </p:nvSpPr>
        <p:spPr>
          <a:xfrm>
            <a:off x="83850" y="3536150"/>
            <a:ext cx="8803200" cy="1530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b="1" u="sng">
                <a:latin typeface="Verdana"/>
                <a:ea typeface="Verdana"/>
                <a:cs typeface="Verdana"/>
                <a:sym typeface="Verdana"/>
              </a:rPr>
              <a:t>Reasoning: (how your evidence justifies your claim)</a:t>
            </a:r>
            <a:endParaRPr sz="2300" b="1" u="sng">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Based on scientific principles</a:t>
            </a:r>
            <a:endParaRPr sz="2300">
              <a:latin typeface="Verdana"/>
              <a:ea typeface="Verdana"/>
              <a:cs typeface="Verdana"/>
              <a:sym typeface="Verdana"/>
            </a:endParaRPr>
          </a:p>
          <a:p>
            <a:pPr marL="457200" lvl="0" indent="-374650" algn="l" rtl="0">
              <a:spcBef>
                <a:spcPts val="0"/>
              </a:spcBef>
              <a:spcAft>
                <a:spcPts val="0"/>
              </a:spcAft>
              <a:buSzPts val="2300"/>
              <a:buFont typeface="Verdana"/>
              <a:buChar char="●"/>
            </a:pPr>
            <a:r>
              <a:rPr lang="en" sz="2300">
                <a:latin typeface="Verdana"/>
                <a:ea typeface="Verdana"/>
                <a:cs typeface="Verdana"/>
                <a:sym typeface="Verdana"/>
              </a:rPr>
              <a:t>Each piece of evidence may have a different justification for why if supports the claim</a:t>
            </a:r>
            <a:endParaRPr sz="23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0FFD6"/>
            </a:gs>
            <a:gs pos="100000">
              <a:srgbClr val="07B690"/>
            </a:gs>
          </a:gsLst>
          <a:lin ang="5400012" scaled="0"/>
        </a:gradFill>
        <a:effectLst/>
      </p:bgPr>
    </p:bg>
    <p:spTree>
      <p:nvGrpSpPr>
        <p:cNvPr id="1" name="Shape 89"/>
        <p:cNvGrpSpPr/>
        <p:nvPr/>
      </p:nvGrpSpPr>
      <p:grpSpPr>
        <a:xfrm>
          <a:off x="0" y="0"/>
          <a:ext cx="0" cy="0"/>
          <a:chOff x="0" y="0"/>
          <a:chExt cx="0" cy="0"/>
        </a:xfrm>
      </p:grpSpPr>
      <p:sp>
        <p:nvSpPr>
          <p:cNvPr id="90" name="Google Shape;90;p17"/>
          <p:cNvSpPr txBox="1"/>
          <p:nvPr/>
        </p:nvSpPr>
        <p:spPr>
          <a:xfrm>
            <a:off x="0" y="0"/>
            <a:ext cx="8939400" cy="49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2700" b="1" u="sng">
                <a:solidFill>
                  <a:schemeClr val="accent4"/>
                </a:solidFill>
                <a:latin typeface="Verdana"/>
                <a:ea typeface="Verdana"/>
                <a:cs typeface="Verdana"/>
                <a:sym typeface="Verdana"/>
              </a:rPr>
              <a:t>In class: </a:t>
            </a:r>
            <a:endParaRPr sz="2700" b="1" u="sng">
              <a:solidFill>
                <a:schemeClr val="accent4"/>
              </a:solidFill>
              <a:latin typeface="Verdana"/>
              <a:ea typeface="Verdana"/>
              <a:cs typeface="Verdana"/>
              <a:sym typeface="Verdana"/>
            </a:endParaRPr>
          </a:p>
          <a:p>
            <a:pPr marL="0" lvl="0" indent="0" algn="l" rtl="0">
              <a:spcBef>
                <a:spcPts val="0"/>
              </a:spcBef>
              <a:spcAft>
                <a:spcPts val="0"/>
              </a:spcAft>
              <a:buNone/>
            </a:pPr>
            <a:endParaRPr/>
          </a:p>
          <a:p>
            <a:pPr marL="0" lvl="0" indent="0" algn="l" rtl="0">
              <a:spcBef>
                <a:spcPts val="0"/>
              </a:spcBef>
              <a:spcAft>
                <a:spcPts val="0"/>
              </a:spcAft>
              <a:buNone/>
            </a:pPr>
            <a:endParaRPr sz="1200">
              <a:latin typeface="Verdana"/>
              <a:ea typeface="Verdana"/>
              <a:cs typeface="Verdana"/>
              <a:sym typeface="Verdana"/>
            </a:endParaRPr>
          </a:p>
          <a:p>
            <a:pPr marL="457200" lvl="0" indent="-355600" algn="l" rtl="0">
              <a:spcBef>
                <a:spcPts val="0"/>
              </a:spcBef>
              <a:spcAft>
                <a:spcPts val="0"/>
              </a:spcAft>
              <a:buSzPts val="2000"/>
              <a:buChar char="●"/>
            </a:pPr>
            <a:r>
              <a:rPr lang="en" sz="2000" b="1" u="sng">
                <a:latin typeface="Verdana"/>
                <a:ea typeface="Verdana"/>
                <a:cs typeface="Verdana"/>
                <a:sym typeface="Verdana"/>
              </a:rPr>
              <a:t>When?</a:t>
            </a:r>
            <a:r>
              <a:rPr lang="en" sz="2000">
                <a:latin typeface="Verdana"/>
                <a:ea typeface="Verdana"/>
                <a:cs typeface="Verdana"/>
                <a:sym typeface="Verdana"/>
              </a:rPr>
              <a:t> We use CER-based narratives after completing a lesson. </a:t>
            </a: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355600" algn="l" rtl="0">
              <a:spcBef>
                <a:spcPts val="0"/>
              </a:spcBef>
              <a:spcAft>
                <a:spcPts val="0"/>
              </a:spcAft>
              <a:buSzPts val="2000"/>
              <a:buChar char="●"/>
            </a:pPr>
            <a:r>
              <a:rPr lang="en" sz="2000" b="1" u="sng">
                <a:latin typeface="Verdana"/>
                <a:ea typeface="Verdana"/>
                <a:cs typeface="Verdana"/>
                <a:sym typeface="Verdana"/>
              </a:rPr>
              <a:t>Why?</a:t>
            </a:r>
            <a:r>
              <a:rPr lang="en" sz="2000">
                <a:latin typeface="Verdana"/>
                <a:ea typeface="Verdana"/>
                <a:cs typeface="Verdana"/>
                <a:sym typeface="Verdana"/>
              </a:rPr>
              <a:t> CER-based narratives allow you to make connections between the lesson and the lab. Also, learning how to write in science is very important to your education as a whole. </a:t>
            </a: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355600" algn="l" rtl="0">
              <a:spcBef>
                <a:spcPts val="0"/>
              </a:spcBef>
              <a:spcAft>
                <a:spcPts val="0"/>
              </a:spcAft>
              <a:buSzPts val="2000"/>
              <a:buChar char="●"/>
            </a:pPr>
            <a:r>
              <a:rPr lang="en" sz="2000" b="1" u="sng">
                <a:latin typeface="Verdana"/>
                <a:ea typeface="Verdana"/>
                <a:cs typeface="Verdana"/>
                <a:sym typeface="Verdana"/>
              </a:rPr>
              <a:t>How?</a:t>
            </a:r>
            <a:r>
              <a:rPr lang="en" sz="2000">
                <a:latin typeface="Verdana"/>
                <a:ea typeface="Verdana"/>
                <a:cs typeface="Verdana"/>
                <a:sym typeface="Verdana"/>
              </a:rPr>
              <a:t> CER-based narratives are set up in a paragraph form (usually 5-7 sentences in length). There are times when it is necessary to include a data table, graph, or picture in with your evidence.</a:t>
            </a:r>
            <a:endParaRPr sz="2000">
              <a:latin typeface="Verdana"/>
              <a:ea typeface="Verdana"/>
              <a:cs typeface="Verdana"/>
              <a:sym typeface="Verdana"/>
            </a:endParaRPr>
          </a:p>
        </p:txBody>
      </p:sp>
      <p:sp>
        <p:nvSpPr>
          <p:cNvPr id="91" name="Google Shape;91;p17"/>
          <p:cNvSpPr txBox="1"/>
          <p:nvPr/>
        </p:nvSpPr>
        <p:spPr>
          <a:xfrm>
            <a:off x="210200" y="877850"/>
            <a:ext cx="72702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92" name="Google Shape;92;p17"/>
          <p:cNvSpPr txBox="1"/>
          <p:nvPr/>
        </p:nvSpPr>
        <p:spPr>
          <a:xfrm>
            <a:off x="111275" y="1248775"/>
            <a:ext cx="8828100" cy="37464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p:nvPr/>
        </p:nvSpPr>
        <p:spPr>
          <a:xfrm>
            <a:off x="1162225" y="0"/>
            <a:ext cx="6330300" cy="74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u="sng">
                <a:solidFill>
                  <a:schemeClr val="accent6"/>
                </a:solidFill>
                <a:latin typeface="Comfortaa"/>
                <a:ea typeface="Comfortaa"/>
                <a:cs typeface="Comfortaa"/>
                <a:sym typeface="Comfortaa"/>
              </a:rPr>
              <a:t>Writing an Explanation</a:t>
            </a:r>
            <a:endParaRPr sz="4000" b="1" u="sng">
              <a:solidFill>
                <a:schemeClr val="accent6"/>
              </a:solidFill>
              <a:latin typeface="Comfortaa"/>
              <a:ea typeface="Comfortaa"/>
              <a:cs typeface="Comfortaa"/>
              <a:sym typeface="Comfortaa"/>
            </a:endParaRPr>
          </a:p>
        </p:txBody>
      </p:sp>
      <p:sp>
        <p:nvSpPr>
          <p:cNvPr id="104" name="Google Shape;104;p19"/>
          <p:cNvSpPr txBox="1"/>
          <p:nvPr/>
        </p:nvSpPr>
        <p:spPr>
          <a:xfrm>
            <a:off x="210200" y="680150"/>
            <a:ext cx="3338400" cy="3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latin typeface="Verdana"/>
                <a:ea typeface="Verdana"/>
                <a:cs typeface="Verdana"/>
                <a:sym typeface="Verdana"/>
              </a:rPr>
              <a:t>Question:</a:t>
            </a:r>
            <a:r>
              <a:rPr lang="en" b="1" dirty="0">
                <a:latin typeface="Verdana"/>
                <a:ea typeface="Verdana"/>
                <a:cs typeface="Verdana"/>
                <a:sym typeface="Verdana"/>
              </a:rPr>
              <a:t>.....</a:t>
            </a:r>
            <a:r>
              <a:rPr lang="en" b="1" u="sng" dirty="0">
                <a:latin typeface="Verdana"/>
                <a:ea typeface="Verdana"/>
                <a:cs typeface="Verdana"/>
                <a:sym typeface="Verdana"/>
              </a:rPr>
              <a:t>  WHO IS MY DAD?</a:t>
            </a:r>
            <a:endParaRPr b="1" u="sng" dirty="0">
              <a:latin typeface="Verdana"/>
              <a:ea typeface="Verdana"/>
              <a:cs typeface="Verdana"/>
              <a:sym typeface="Verdana"/>
            </a:endParaRPr>
          </a:p>
          <a:p>
            <a:pPr marL="0" lvl="0" indent="0" algn="l" rtl="0">
              <a:spcBef>
                <a:spcPts val="0"/>
              </a:spcBef>
              <a:spcAft>
                <a:spcPts val="0"/>
              </a:spcAft>
              <a:buNone/>
            </a:pPr>
            <a:endParaRPr b="1" u="sng" dirty="0">
              <a:latin typeface="Verdana"/>
              <a:ea typeface="Verdana"/>
              <a:cs typeface="Verdana"/>
              <a:sym typeface="Verdana"/>
            </a:endParaRPr>
          </a:p>
        </p:txBody>
      </p:sp>
      <p:sp>
        <p:nvSpPr>
          <p:cNvPr id="105" name="Google Shape;105;p19"/>
          <p:cNvSpPr txBox="1"/>
          <p:nvPr/>
        </p:nvSpPr>
        <p:spPr>
          <a:xfrm>
            <a:off x="136000" y="1050950"/>
            <a:ext cx="8741400" cy="642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Claim:</a:t>
            </a:r>
            <a:endParaRPr b="1" u="sng">
              <a:latin typeface="Verdana"/>
              <a:ea typeface="Verdana"/>
              <a:cs typeface="Verdana"/>
              <a:sym typeface="Verdana"/>
            </a:endParaRPr>
          </a:p>
        </p:txBody>
      </p:sp>
      <p:sp>
        <p:nvSpPr>
          <p:cNvPr id="106" name="Google Shape;106;p19"/>
          <p:cNvSpPr txBox="1"/>
          <p:nvPr/>
        </p:nvSpPr>
        <p:spPr>
          <a:xfrm>
            <a:off x="136000" y="1829900"/>
            <a:ext cx="8741400" cy="1149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Evidence: </a:t>
            </a:r>
            <a:endParaRPr/>
          </a:p>
        </p:txBody>
      </p:sp>
      <p:sp>
        <p:nvSpPr>
          <p:cNvPr id="107" name="Google Shape;107;p19"/>
          <p:cNvSpPr txBox="1"/>
          <p:nvPr/>
        </p:nvSpPr>
        <p:spPr>
          <a:xfrm>
            <a:off x="136000" y="3115775"/>
            <a:ext cx="8741400" cy="1792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Verdana"/>
                <a:ea typeface="Verdana"/>
                <a:cs typeface="Verdana"/>
                <a:sym typeface="Verdana"/>
              </a:rPr>
              <a:t>Reasoning: </a:t>
            </a:r>
            <a:endParaRPr b="1" u="sng">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a:hlinkClick r:id="rId3"/>
          </p:cNvPr>
          <p:cNvPicPr preferRelativeResize="0"/>
          <p:nvPr/>
        </p:nvPicPr>
        <p:blipFill>
          <a:blip r:embed="rId4">
            <a:alphaModFix/>
          </a:blip>
          <a:stretch>
            <a:fillRect/>
          </a:stretch>
        </p:blipFill>
        <p:spPr>
          <a:xfrm>
            <a:off x="2464500" y="1281163"/>
            <a:ext cx="3915425" cy="2927375"/>
          </a:xfrm>
          <a:prstGeom prst="rect">
            <a:avLst/>
          </a:prstGeom>
          <a:noFill/>
          <a:ln>
            <a:noFill/>
          </a:ln>
        </p:spPr>
      </p:pic>
      <p:sp>
        <p:nvSpPr>
          <p:cNvPr id="98" name="Google Shape;98;p18"/>
          <p:cNvSpPr txBox="1"/>
          <p:nvPr/>
        </p:nvSpPr>
        <p:spPr>
          <a:xfrm>
            <a:off x="1097700" y="247275"/>
            <a:ext cx="6948600" cy="76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6"/>
                </a:solidFill>
                <a:latin typeface="Comfortaa"/>
                <a:ea typeface="Comfortaa"/>
                <a:cs typeface="Comfortaa"/>
                <a:sym typeface="Comfortaa"/>
              </a:rPr>
              <a:t>My Dad’s a Space Alien</a:t>
            </a:r>
            <a:endParaRPr sz="3200" b="1">
              <a:solidFill>
                <a:schemeClr val="accent6"/>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880</Words>
  <Application>Microsoft Office PowerPoint</Application>
  <PresentationFormat>On-screen Show (16:9)</PresentationFormat>
  <Paragraphs>116</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Source Code Pro</vt:lpstr>
      <vt:lpstr>Verdana</vt:lpstr>
      <vt:lpstr>Amatic SC</vt:lpstr>
      <vt:lpstr>Comic Sans MS</vt:lpstr>
      <vt:lpstr>Comfortaa</vt:lpstr>
      <vt:lpstr>Trebuchet MS</vt:lpstr>
      <vt:lpstr>Beach Day</vt:lpstr>
      <vt:lpstr>Claim, Evidence, &amp; Reasoning (CER) </vt:lpstr>
      <vt:lpstr>SETTING UP YOUR NOTEBOOK FOR SCIENCE</vt:lpstr>
      <vt:lpstr>SCIENCE OPENER-CER WRITE IT IN YOUR NOTEBOOK</vt:lpstr>
      <vt:lpstr>Curiosity Mars Rover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CER example and your homework</vt:lpstr>
      <vt:lpstr>Queen Volupides “story”</vt:lpstr>
      <vt:lpstr>Things to consider….</vt:lpstr>
      <vt:lpstr>Your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Evidence, &amp; Reasoning (CER)</dc:title>
  <dc:creator>Demetra Louifaite</dc:creator>
  <cp:lastModifiedBy>Demetra Louifaite</cp:lastModifiedBy>
  <cp:revision>8</cp:revision>
  <dcterms:modified xsi:type="dcterms:W3CDTF">2020-08-28T15:01:45Z</dcterms:modified>
</cp:coreProperties>
</file>